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9" r:id="rId1"/>
    <p:sldMasterId id="2147483677" r:id="rId2"/>
  </p:sldMasterIdLst>
  <p:notesMasterIdLst>
    <p:notesMasterId r:id="rId33"/>
  </p:notesMasterIdLst>
  <p:handoutMasterIdLst>
    <p:handoutMasterId r:id="rId34"/>
  </p:handoutMasterIdLst>
  <p:sldIdLst>
    <p:sldId id="291" r:id="rId3"/>
    <p:sldId id="290" r:id="rId4"/>
    <p:sldId id="320" r:id="rId5"/>
    <p:sldId id="297" r:id="rId6"/>
    <p:sldId id="332" r:id="rId7"/>
    <p:sldId id="296" r:id="rId8"/>
    <p:sldId id="327" r:id="rId9"/>
    <p:sldId id="336" r:id="rId10"/>
    <p:sldId id="330" r:id="rId11"/>
    <p:sldId id="331" r:id="rId12"/>
    <p:sldId id="337" r:id="rId13"/>
    <p:sldId id="340" r:id="rId14"/>
    <p:sldId id="339" r:id="rId15"/>
    <p:sldId id="325" r:id="rId16"/>
    <p:sldId id="323" r:id="rId17"/>
    <p:sldId id="326" r:id="rId18"/>
    <p:sldId id="324" r:id="rId19"/>
    <p:sldId id="268" r:id="rId20"/>
    <p:sldId id="322" r:id="rId21"/>
    <p:sldId id="272" r:id="rId22"/>
    <p:sldId id="271" r:id="rId23"/>
    <p:sldId id="333" r:id="rId24"/>
    <p:sldId id="334" r:id="rId25"/>
    <p:sldId id="308" r:id="rId26"/>
    <p:sldId id="307" r:id="rId27"/>
    <p:sldId id="309" r:id="rId28"/>
    <p:sldId id="280" r:id="rId29"/>
    <p:sldId id="283" r:id="rId30"/>
    <p:sldId id="301" r:id="rId31"/>
    <p:sldId id="258" r:id="rId32"/>
  </p:sldIdLst>
  <p:sldSz cx="12192000" cy="6858000"/>
  <p:notesSz cx="6807200" cy="9939338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26BA5"/>
    <a:srgbClr val="FBA10F"/>
    <a:srgbClr val="FFFFFF"/>
    <a:srgbClr val="97C2EB"/>
    <a:srgbClr val="F8AF3A"/>
    <a:srgbClr val="CCE4F7"/>
    <a:srgbClr val="FDC457"/>
    <a:srgbClr val="F9B03C"/>
    <a:srgbClr val="FCAE2A"/>
    <a:srgbClr val="FDC04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BBF443B-976B-437E-A35D-B4A3E217EEB3}" v="17" dt="2021-01-14T02:48:37.90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185" autoAdjust="0"/>
  </p:normalViewPr>
  <p:slideViewPr>
    <p:cSldViewPr snapToGrid="0">
      <p:cViewPr varScale="1">
        <p:scale>
          <a:sx n="67" d="100"/>
          <a:sy n="67" d="100"/>
        </p:scale>
        <p:origin x="80" y="64"/>
      </p:cViewPr>
      <p:guideLst/>
    </p:cSldViewPr>
  </p:slideViewPr>
  <p:notesTextViewPr>
    <p:cViewPr>
      <p:scale>
        <a:sx n="125" d="100"/>
        <a:sy n="125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3" d="100"/>
          <a:sy n="53" d="100"/>
        </p:scale>
        <p:origin x="2648" y="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21" Type="http://schemas.openxmlformats.org/officeDocument/2006/relationships/slide" Target="slides/slide19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theme" Target="theme/theme1.xml"/><Relationship Id="rId40" Type="http://schemas.microsoft.com/office/2016/11/relationships/changesInfo" Target="changesInfos/changesInfo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presProps" Target="presProps.xml"/><Relationship Id="rId8" Type="http://schemas.openxmlformats.org/officeDocument/2006/relationships/slide" Target="slides/slide6.xml"/><Relationship Id="rId3" Type="http://schemas.openxmlformats.org/officeDocument/2006/relationships/slide" Target="slides/slid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赵 联庆" userId="73432175d4177085" providerId="LiveId" clId="{5BBF443B-976B-437E-A35D-B4A3E217EEB3}"/>
    <pc:docChg chg="custSel addSld modSld modMainMaster">
      <pc:chgData name="赵 联庆" userId="73432175d4177085" providerId="LiveId" clId="{5BBF443B-976B-437E-A35D-B4A3E217EEB3}" dt="2021-01-14T02:49:38.822" v="53" actId="680"/>
      <pc:docMkLst>
        <pc:docMk/>
      </pc:docMkLst>
      <pc:sldChg chg="new">
        <pc:chgData name="赵 联庆" userId="73432175d4177085" providerId="LiveId" clId="{5BBF443B-976B-437E-A35D-B4A3E217EEB3}" dt="2021-01-14T02:49:22.092" v="52" actId="680"/>
        <pc:sldMkLst>
          <pc:docMk/>
          <pc:sldMk cId="2017025879" sldId="264"/>
        </pc:sldMkLst>
      </pc:sldChg>
      <pc:sldChg chg="new">
        <pc:chgData name="赵 联庆" userId="73432175d4177085" providerId="LiveId" clId="{5BBF443B-976B-437E-A35D-B4A3E217EEB3}" dt="2021-01-14T02:49:38.822" v="53" actId="680"/>
        <pc:sldMkLst>
          <pc:docMk/>
          <pc:sldMk cId="2219447499" sldId="265"/>
        </pc:sldMkLst>
      </pc:sldChg>
      <pc:sldMasterChg chg="addSldLayout delSldLayout modSldLayout">
        <pc:chgData name="赵 联庆" userId="73432175d4177085" providerId="LiveId" clId="{5BBF443B-976B-437E-A35D-B4A3E217EEB3}" dt="2021-01-14T02:48:47.156" v="51" actId="2696"/>
        <pc:sldMasterMkLst>
          <pc:docMk/>
          <pc:sldMasterMk cId="2146158388" sldId="2147483648"/>
        </pc:sldMasterMkLst>
        <pc:sldLayoutChg chg="del">
          <pc:chgData name="赵 联庆" userId="73432175d4177085" providerId="LiveId" clId="{5BBF443B-976B-437E-A35D-B4A3E217EEB3}" dt="2021-01-14T02:44:37.376" v="0" actId="2696"/>
          <pc:sldLayoutMkLst>
            <pc:docMk/>
            <pc:sldMasterMk cId="2146158388" sldId="2147483648"/>
            <pc:sldLayoutMk cId="211254583" sldId="2147483658"/>
          </pc:sldLayoutMkLst>
        </pc:sldLayoutChg>
        <pc:sldLayoutChg chg="addSp delSp modSp add mod modTransition setBg">
          <pc:chgData name="赵 联庆" userId="73432175d4177085" providerId="LiveId" clId="{5BBF443B-976B-437E-A35D-B4A3E217EEB3}" dt="2021-01-14T02:48:37.907" v="50" actId="571"/>
          <pc:sldLayoutMkLst>
            <pc:docMk/>
            <pc:sldMasterMk cId="2146158388" sldId="2147483648"/>
            <pc:sldLayoutMk cId="3249343329" sldId="2147483658"/>
          </pc:sldLayoutMkLst>
          <pc:spChg chg="del">
            <ac:chgData name="赵 联庆" userId="73432175d4177085" providerId="LiveId" clId="{5BBF443B-976B-437E-A35D-B4A3E217EEB3}" dt="2021-01-14T02:46:42.645" v="8"/>
            <ac:spMkLst>
              <pc:docMk/>
              <pc:sldMasterMk cId="2146158388" sldId="2147483648"/>
              <pc:sldLayoutMk cId="3249343329" sldId="2147483658"/>
              <ac:spMk id="2" creationId="{00000000-0000-0000-0000-000000000000}"/>
            </ac:spMkLst>
          </pc:spChg>
          <pc:spChg chg="add del">
            <ac:chgData name="赵 联庆" userId="73432175d4177085" providerId="LiveId" clId="{5BBF443B-976B-437E-A35D-B4A3E217EEB3}" dt="2021-01-14T02:46:53.071" v="9" actId="11529"/>
            <ac:spMkLst>
              <pc:docMk/>
              <pc:sldMasterMk cId="2146158388" sldId="2147483648"/>
              <pc:sldLayoutMk cId="3249343329" sldId="2147483658"/>
              <ac:spMk id="3" creationId="{735687F6-AE52-4FC4-9797-41A56F706282}"/>
            </ac:spMkLst>
          </pc:spChg>
          <pc:spChg chg="mod topLvl">
            <ac:chgData name="赵 联庆" userId="73432175d4177085" providerId="LiveId" clId="{5BBF443B-976B-437E-A35D-B4A3E217EEB3}" dt="2021-01-14T02:46:30.628" v="6" actId="165"/>
            <ac:spMkLst>
              <pc:docMk/>
              <pc:sldMasterMk cId="2146158388" sldId="2147483648"/>
              <pc:sldLayoutMk cId="3249343329" sldId="2147483658"/>
              <ac:spMk id="5" creationId="{64F9BB6C-B13C-4AF1-9209-1E0D379448BD}"/>
            </ac:spMkLst>
          </pc:spChg>
          <pc:spChg chg="del mod topLvl">
            <ac:chgData name="赵 联庆" userId="73432175d4177085" providerId="LiveId" clId="{5BBF443B-976B-437E-A35D-B4A3E217EEB3}" dt="2021-01-14T02:46:35.140" v="7" actId="478"/>
            <ac:spMkLst>
              <pc:docMk/>
              <pc:sldMasterMk cId="2146158388" sldId="2147483648"/>
              <pc:sldLayoutMk cId="3249343329" sldId="2147483658"/>
              <ac:spMk id="6" creationId="{D3B8E9F3-AF3E-450F-B7F6-9247904BF2FC}"/>
            </ac:spMkLst>
          </pc:spChg>
          <pc:spChg chg="mod">
            <ac:chgData name="赵 联庆" userId="73432175d4177085" providerId="LiveId" clId="{5BBF443B-976B-437E-A35D-B4A3E217EEB3}" dt="2021-01-14T02:46:16.397" v="5"/>
            <ac:spMkLst>
              <pc:docMk/>
              <pc:sldMasterMk cId="2146158388" sldId="2147483648"/>
              <pc:sldLayoutMk cId="3249343329" sldId="2147483658"/>
              <ac:spMk id="8" creationId="{DEC85682-1742-492E-B70E-A51D54B6788F}"/>
            </ac:spMkLst>
          </pc:spChg>
          <pc:spChg chg="mod">
            <ac:chgData name="赵 联庆" userId="73432175d4177085" providerId="LiveId" clId="{5BBF443B-976B-437E-A35D-B4A3E217EEB3}" dt="2021-01-14T02:46:16.397" v="5"/>
            <ac:spMkLst>
              <pc:docMk/>
              <pc:sldMasterMk cId="2146158388" sldId="2147483648"/>
              <pc:sldLayoutMk cId="3249343329" sldId="2147483658"/>
              <ac:spMk id="9" creationId="{EAC7A002-A7A3-4AA8-B914-35578A817FEF}"/>
            </ac:spMkLst>
          </pc:spChg>
          <pc:spChg chg="mod">
            <ac:chgData name="赵 联庆" userId="73432175d4177085" providerId="LiveId" clId="{5BBF443B-976B-437E-A35D-B4A3E217EEB3}" dt="2021-01-14T02:46:16.397" v="5"/>
            <ac:spMkLst>
              <pc:docMk/>
              <pc:sldMasterMk cId="2146158388" sldId="2147483648"/>
              <pc:sldLayoutMk cId="3249343329" sldId="2147483658"/>
              <ac:spMk id="11" creationId="{7C3B4312-2315-4D45-9CE8-031BF4056E3E}"/>
            </ac:spMkLst>
          </pc:spChg>
          <pc:spChg chg="mod">
            <ac:chgData name="赵 联庆" userId="73432175d4177085" providerId="LiveId" clId="{5BBF443B-976B-437E-A35D-B4A3E217EEB3}" dt="2021-01-14T02:46:16.397" v="5"/>
            <ac:spMkLst>
              <pc:docMk/>
              <pc:sldMasterMk cId="2146158388" sldId="2147483648"/>
              <pc:sldLayoutMk cId="3249343329" sldId="2147483658"/>
              <ac:spMk id="12" creationId="{0D450A99-D49C-4EA2-B6CD-C799A37916D5}"/>
            </ac:spMkLst>
          </pc:spChg>
          <pc:spChg chg="mod">
            <ac:chgData name="赵 联庆" userId="73432175d4177085" providerId="LiveId" clId="{5BBF443B-976B-437E-A35D-B4A3E217EEB3}" dt="2021-01-14T02:46:16.397" v="5"/>
            <ac:spMkLst>
              <pc:docMk/>
              <pc:sldMasterMk cId="2146158388" sldId="2147483648"/>
              <pc:sldLayoutMk cId="3249343329" sldId="2147483658"/>
              <ac:spMk id="14" creationId="{2DC11238-6C47-4BED-8289-B8A4A1476F82}"/>
            </ac:spMkLst>
          </pc:spChg>
          <pc:spChg chg="mod">
            <ac:chgData name="赵 联庆" userId="73432175d4177085" providerId="LiveId" clId="{5BBF443B-976B-437E-A35D-B4A3E217EEB3}" dt="2021-01-14T02:46:16.397" v="5"/>
            <ac:spMkLst>
              <pc:docMk/>
              <pc:sldMasterMk cId="2146158388" sldId="2147483648"/>
              <pc:sldLayoutMk cId="3249343329" sldId="2147483658"/>
              <ac:spMk id="15" creationId="{3E7C58D1-9B13-4A1B-9FD6-AD13B01A19D8}"/>
            </ac:spMkLst>
          </pc:spChg>
          <pc:spChg chg="mod">
            <ac:chgData name="赵 联庆" userId="73432175d4177085" providerId="LiveId" clId="{5BBF443B-976B-437E-A35D-B4A3E217EEB3}" dt="2021-01-14T02:46:16.397" v="5"/>
            <ac:spMkLst>
              <pc:docMk/>
              <pc:sldMasterMk cId="2146158388" sldId="2147483648"/>
              <pc:sldLayoutMk cId="3249343329" sldId="2147483658"/>
              <ac:spMk id="17" creationId="{8CC883B0-403B-445F-81D2-FA5396518209}"/>
            </ac:spMkLst>
          </pc:spChg>
          <pc:spChg chg="mod">
            <ac:chgData name="赵 联庆" userId="73432175d4177085" providerId="LiveId" clId="{5BBF443B-976B-437E-A35D-B4A3E217EEB3}" dt="2021-01-14T02:46:16.397" v="5"/>
            <ac:spMkLst>
              <pc:docMk/>
              <pc:sldMasterMk cId="2146158388" sldId="2147483648"/>
              <pc:sldLayoutMk cId="3249343329" sldId="2147483658"/>
              <ac:spMk id="18" creationId="{AB90211D-7943-410F-A397-104E2F666B10}"/>
            </ac:spMkLst>
          </pc:spChg>
          <pc:spChg chg="add mod">
            <ac:chgData name="赵 联庆" userId="73432175d4177085" providerId="LiveId" clId="{5BBF443B-976B-437E-A35D-B4A3E217EEB3}" dt="2021-01-14T02:48:06.938" v="42" actId="14100"/>
            <ac:spMkLst>
              <pc:docMk/>
              <pc:sldMasterMk cId="2146158388" sldId="2147483648"/>
              <pc:sldLayoutMk cId="3249343329" sldId="2147483658"/>
              <ac:spMk id="20" creationId="{44FBF735-0B07-452B-9B5A-260B75D9E226}"/>
            </ac:spMkLst>
          </pc:spChg>
          <pc:spChg chg="add mod">
            <ac:chgData name="赵 联庆" userId="73432175d4177085" providerId="LiveId" clId="{5BBF443B-976B-437E-A35D-B4A3E217EEB3}" dt="2021-01-14T02:48:25.892" v="47" actId="571"/>
            <ac:spMkLst>
              <pc:docMk/>
              <pc:sldMasterMk cId="2146158388" sldId="2147483648"/>
              <pc:sldLayoutMk cId="3249343329" sldId="2147483658"/>
              <ac:spMk id="21" creationId="{2F9B31A4-E342-4C92-89DD-6A2E27333C5E}"/>
            </ac:spMkLst>
          </pc:spChg>
          <pc:spChg chg="add mod">
            <ac:chgData name="赵 联庆" userId="73432175d4177085" providerId="LiveId" clId="{5BBF443B-976B-437E-A35D-B4A3E217EEB3}" dt="2021-01-14T02:48:25.892" v="47" actId="571"/>
            <ac:spMkLst>
              <pc:docMk/>
              <pc:sldMasterMk cId="2146158388" sldId="2147483648"/>
              <pc:sldLayoutMk cId="3249343329" sldId="2147483658"/>
              <ac:spMk id="22" creationId="{CFED223E-1804-4B3C-8015-693464C50493}"/>
            </ac:spMkLst>
          </pc:spChg>
          <pc:spChg chg="add mod">
            <ac:chgData name="赵 联庆" userId="73432175d4177085" providerId="LiveId" clId="{5BBF443B-976B-437E-A35D-B4A3E217EEB3}" dt="2021-01-14T02:48:30.849" v="48" actId="571"/>
            <ac:spMkLst>
              <pc:docMk/>
              <pc:sldMasterMk cId="2146158388" sldId="2147483648"/>
              <pc:sldLayoutMk cId="3249343329" sldId="2147483658"/>
              <ac:spMk id="23" creationId="{D093B6C1-B67A-4575-B3F3-390893A0E5DA}"/>
            </ac:spMkLst>
          </pc:spChg>
          <pc:spChg chg="add mod">
            <ac:chgData name="赵 联庆" userId="73432175d4177085" providerId="LiveId" clId="{5BBF443B-976B-437E-A35D-B4A3E217EEB3}" dt="2021-01-14T02:48:30.849" v="48" actId="571"/>
            <ac:spMkLst>
              <pc:docMk/>
              <pc:sldMasterMk cId="2146158388" sldId="2147483648"/>
              <pc:sldLayoutMk cId="3249343329" sldId="2147483658"/>
              <ac:spMk id="24" creationId="{00A5612A-0267-49DE-B533-E78505436245}"/>
            </ac:spMkLst>
          </pc:spChg>
          <pc:spChg chg="add mod">
            <ac:chgData name="赵 联庆" userId="73432175d4177085" providerId="LiveId" clId="{5BBF443B-976B-437E-A35D-B4A3E217EEB3}" dt="2021-01-14T02:48:34.802" v="49" actId="571"/>
            <ac:spMkLst>
              <pc:docMk/>
              <pc:sldMasterMk cId="2146158388" sldId="2147483648"/>
              <pc:sldLayoutMk cId="3249343329" sldId="2147483658"/>
              <ac:spMk id="25" creationId="{32EF0376-F653-45B6-8944-D2137B6C9C15}"/>
            </ac:spMkLst>
          </pc:spChg>
          <pc:spChg chg="add mod">
            <ac:chgData name="赵 联庆" userId="73432175d4177085" providerId="LiveId" clId="{5BBF443B-976B-437E-A35D-B4A3E217EEB3}" dt="2021-01-14T02:48:34.802" v="49" actId="571"/>
            <ac:spMkLst>
              <pc:docMk/>
              <pc:sldMasterMk cId="2146158388" sldId="2147483648"/>
              <pc:sldLayoutMk cId="3249343329" sldId="2147483658"/>
              <ac:spMk id="26" creationId="{A285249D-51AD-4835-81D6-C78505D43D42}"/>
            </ac:spMkLst>
          </pc:spChg>
          <pc:spChg chg="add mod">
            <ac:chgData name="赵 联庆" userId="73432175d4177085" providerId="LiveId" clId="{5BBF443B-976B-437E-A35D-B4A3E217EEB3}" dt="2021-01-14T02:48:37.907" v="50" actId="571"/>
            <ac:spMkLst>
              <pc:docMk/>
              <pc:sldMasterMk cId="2146158388" sldId="2147483648"/>
              <pc:sldLayoutMk cId="3249343329" sldId="2147483658"/>
              <ac:spMk id="27" creationId="{712650FE-7FFF-4710-BF8B-1B257BCDBA0A}"/>
            </ac:spMkLst>
          </pc:spChg>
          <pc:spChg chg="add mod">
            <ac:chgData name="赵 联庆" userId="73432175d4177085" providerId="LiveId" clId="{5BBF443B-976B-437E-A35D-B4A3E217EEB3}" dt="2021-01-14T02:48:37.907" v="50" actId="571"/>
            <ac:spMkLst>
              <pc:docMk/>
              <pc:sldMasterMk cId="2146158388" sldId="2147483648"/>
              <pc:sldLayoutMk cId="3249343329" sldId="2147483658"/>
              <ac:spMk id="28" creationId="{BECBD0A9-3277-4D68-AE4D-380EECA853D5}"/>
            </ac:spMkLst>
          </pc:spChg>
          <pc:grpChg chg="add del mod">
            <ac:chgData name="赵 联庆" userId="73432175d4177085" providerId="LiveId" clId="{5BBF443B-976B-437E-A35D-B4A3E217EEB3}" dt="2021-01-14T02:46:30.628" v="6" actId="165"/>
            <ac:grpSpMkLst>
              <pc:docMk/>
              <pc:sldMasterMk cId="2146158388" sldId="2147483648"/>
              <pc:sldLayoutMk cId="3249343329" sldId="2147483658"/>
              <ac:grpSpMk id="4" creationId="{C5D17FDC-9B36-4748-ADB6-4463B447F7B8}"/>
            </ac:grpSpMkLst>
          </pc:grpChg>
          <pc:grpChg chg="add del mod">
            <ac:chgData name="赵 联庆" userId="73432175d4177085" providerId="LiveId" clId="{5BBF443B-976B-437E-A35D-B4A3E217EEB3}" dt="2021-01-14T02:48:15.250" v="43" actId="478"/>
            <ac:grpSpMkLst>
              <pc:docMk/>
              <pc:sldMasterMk cId="2146158388" sldId="2147483648"/>
              <pc:sldLayoutMk cId="3249343329" sldId="2147483658"/>
              <ac:grpSpMk id="7" creationId="{7F54821F-5B1E-4E4B-B9C7-FE71D21F3A9B}"/>
            </ac:grpSpMkLst>
          </pc:grpChg>
          <pc:grpChg chg="add del mod">
            <ac:chgData name="赵 联庆" userId="73432175d4177085" providerId="LiveId" clId="{5BBF443B-976B-437E-A35D-B4A3E217EEB3}" dt="2021-01-14T02:48:16.935" v="44" actId="478"/>
            <ac:grpSpMkLst>
              <pc:docMk/>
              <pc:sldMasterMk cId="2146158388" sldId="2147483648"/>
              <pc:sldLayoutMk cId="3249343329" sldId="2147483658"/>
              <ac:grpSpMk id="10" creationId="{CFF60394-29E2-428E-B0D5-10F6C086E3DA}"/>
            </ac:grpSpMkLst>
          </pc:grpChg>
          <pc:grpChg chg="add del mod">
            <ac:chgData name="赵 联庆" userId="73432175d4177085" providerId="LiveId" clId="{5BBF443B-976B-437E-A35D-B4A3E217EEB3}" dt="2021-01-14T02:48:18.814" v="45" actId="478"/>
            <ac:grpSpMkLst>
              <pc:docMk/>
              <pc:sldMasterMk cId="2146158388" sldId="2147483648"/>
              <pc:sldLayoutMk cId="3249343329" sldId="2147483658"/>
              <ac:grpSpMk id="13" creationId="{4388F0CF-4290-4343-A0F2-965126E429A0}"/>
            </ac:grpSpMkLst>
          </pc:grpChg>
          <pc:grpChg chg="add del mod">
            <ac:chgData name="赵 联庆" userId="73432175d4177085" providerId="LiveId" clId="{5BBF443B-976B-437E-A35D-B4A3E217EEB3}" dt="2021-01-14T02:48:20.518" v="46" actId="478"/>
            <ac:grpSpMkLst>
              <pc:docMk/>
              <pc:sldMasterMk cId="2146158388" sldId="2147483648"/>
              <pc:sldLayoutMk cId="3249343329" sldId="2147483658"/>
              <ac:grpSpMk id="16" creationId="{C0CE0056-90F0-4B8F-8D24-15E14AEE0737}"/>
            </ac:grpSpMkLst>
          </pc:grpChg>
        </pc:sldLayoutChg>
        <pc:sldLayoutChg chg="add del mod modTransition">
          <pc:chgData name="赵 联庆" userId="73432175d4177085" providerId="LiveId" clId="{5BBF443B-976B-437E-A35D-B4A3E217EEB3}" dt="2021-01-14T02:48:47.156" v="51" actId="2696"/>
          <pc:sldLayoutMkLst>
            <pc:docMk/>
            <pc:sldMasterMk cId="2146158388" sldId="2147483648"/>
            <pc:sldLayoutMk cId="1734904491" sldId="2147483659"/>
          </pc:sldLayoutMkLst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55838" y="0"/>
            <a:ext cx="2949787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B4A61C-6C9E-4571-98AB-DCE859B0FB7B}" type="datetimeFigureOut">
              <a:rPr lang="zh-CN" altLang="en-US" smtClean="0"/>
              <a:t>2022/2/15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440647"/>
            <a:ext cx="2949787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55838" y="9440647"/>
            <a:ext cx="2949787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93E652-97E8-4E43-81D4-B2F97C751BA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335690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55838" y="0"/>
            <a:ext cx="2949787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B23CFE-E85A-4CB1-B388-FD452395EFF5}" type="datetimeFigureOut">
              <a:rPr lang="zh-CN" altLang="en-US" smtClean="0"/>
              <a:t>2022/2/15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3013"/>
            <a:ext cx="5962650" cy="33543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0720" y="4783307"/>
            <a:ext cx="5445760" cy="3913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440647"/>
            <a:ext cx="2949787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55838" y="9440647"/>
            <a:ext cx="2949787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13E388-8A17-44FA-AE8B-AAB64D7735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97526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806915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22927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285483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474321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644262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749856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714886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204106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40591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657544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22275" y="1243013"/>
            <a:ext cx="5962650" cy="3354387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71DCCC-45F5-481E-A028-86055A131743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58662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116191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033392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495637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036837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122323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17953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351917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053648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29826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812" y="44625"/>
            <a:ext cx="805270" cy="28490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4" y="-324"/>
            <a:ext cx="12192001" cy="6858000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2235" y="3345520"/>
            <a:ext cx="12193588" cy="2948630"/>
          </a:xfrm>
          <a:prstGeom prst="rect">
            <a:avLst/>
          </a:prstGeom>
          <a:solidFill>
            <a:schemeClr val="tx1">
              <a:lumMod val="95000"/>
              <a:lumOff val="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ln>
                <a:solidFill>
                  <a:schemeClr val="bg2">
                    <a:lumMod val="10000"/>
                  </a:schemeClr>
                </a:solidFill>
              </a:ln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3217540" y="4940844"/>
            <a:ext cx="5689373" cy="0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图片 1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811" y="44301"/>
            <a:ext cx="805270" cy="284905"/>
          </a:xfrm>
          <a:prstGeom prst="rect">
            <a:avLst/>
          </a:prstGeom>
        </p:spPr>
      </p:pic>
      <p:sp>
        <p:nvSpPr>
          <p:cNvPr id="7" name="标题 6"/>
          <p:cNvSpPr>
            <a:spLocks noGrp="1"/>
          </p:cNvSpPr>
          <p:nvPr>
            <p:ph type="title" hasCustomPrompt="1"/>
          </p:nvPr>
        </p:nvSpPr>
        <p:spPr>
          <a:xfrm>
            <a:off x="838310" y="3573017"/>
            <a:ext cx="10515382" cy="1325563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lang="zh-CN" altLang="en-US" sz="72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marL="0" lvl="0"/>
            <a:r>
              <a:rPr lang="zh-CN" altLang="en-US" dirty="0" smtClean="0"/>
              <a:t>物理精品课件</a:t>
            </a:r>
            <a:endParaRPr lang="zh-CN" altLang="en-US" dirty="0"/>
          </a:p>
        </p:txBody>
      </p:sp>
      <p:sp>
        <p:nvSpPr>
          <p:cNvPr id="22" name="文本占位符 21"/>
          <p:cNvSpPr>
            <a:spLocks noGrp="1"/>
          </p:cNvSpPr>
          <p:nvPr>
            <p:ph type="body" sz="quarter" idx="10"/>
          </p:nvPr>
        </p:nvSpPr>
        <p:spPr>
          <a:xfrm>
            <a:off x="3156392" y="5006007"/>
            <a:ext cx="58336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buNone/>
              <a:defRPr lang="zh-CN" alt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marL="0" lvl="0" algn="ctr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2558162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1" y="2130427"/>
            <a:ext cx="10363200" cy="1470025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7200">
                <a:solidFill>
                  <a:srgbClr val="595959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1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200">
                <a:solidFill>
                  <a:srgbClr val="595959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1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  <a:pPr/>
              <a:t>2022/2/15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1" y="6356352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1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75" y="44625"/>
            <a:ext cx="805270" cy="284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65328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0" y="0"/>
            <a:ext cx="2063027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2113395" y="0"/>
            <a:ext cx="10078605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prstClr val="white"/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75" y="116632"/>
            <a:ext cx="789537" cy="219456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1749840" y="476679"/>
            <a:ext cx="694752" cy="5923629"/>
            <a:chOff x="1749612" y="476678"/>
            <a:chExt cx="694662" cy="5923629"/>
          </a:xfrm>
          <a:solidFill>
            <a:srgbClr val="569DD8"/>
          </a:solidFill>
        </p:grpSpPr>
        <p:grpSp>
          <p:nvGrpSpPr>
            <p:cNvPr id="7" name="组合 6"/>
            <p:cNvGrpSpPr/>
            <p:nvPr userDrawn="1"/>
          </p:nvGrpSpPr>
          <p:grpSpPr>
            <a:xfrm>
              <a:off x="1758311" y="476678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" name="椭圆 2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椭圆 9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1" name="组合 10"/>
            <p:cNvGrpSpPr/>
            <p:nvPr userDrawn="1"/>
          </p:nvGrpSpPr>
          <p:grpSpPr>
            <a:xfrm>
              <a:off x="1751988" y="118089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2" name="椭圆 11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椭圆 12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4" name="组合 13"/>
            <p:cNvGrpSpPr/>
            <p:nvPr userDrawn="1"/>
          </p:nvGrpSpPr>
          <p:grpSpPr>
            <a:xfrm>
              <a:off x="1751988" y="190097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5" name="椭圆 14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椭圆 15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7" name="组合 16"/>
            <p:cNvGrpSpPr/>
            <p:nvPr userDrawn="1"/>
          </p:nvGrpSpPr>
          <p:grpSpPr>
            <a:xfrm>
              <a:off x="1761370" y="260247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8" name="椭圆 17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19" name="椭圆 18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 userDrawn="1"/>
          </p:nvGrpSpPr>
          <p:grpSpPr>
            <a:xfrm>
              <a:off x="1751988" y="32903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1" name="椭圆 20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22" name="椭圆 21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3" name="组合 22"/>
            <p:cNvGrpSpPr/>
            <p:nvPr userDrawn="1"/>
          </p:nvGrpSpPr>
          <p:grpSpPr>
            <a:xfrm>
              <a:off x="1751988" y="398921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4" name="椭圆 23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椭圆 24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6" name="组合 25"/>
            <p:cNvGrpSpPr/>
            <p:nvPr userDrawn="1"/>
          </p:nvGrpSpPr>
          <p:grpSpPr>
            <a:xfrm>
              <a:off x="1761370" y="470929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7" name="椭圆 26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28" name="椭圆 27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9" name="组合 28"/>
            <p:cNvGrpSpPr/>
            <p:nvPr userDrawn="1"/>
          </p:nvGrpSpPr>
          <p:grpSpPr>
            <a:xfrm>
              <a:off x="1749612" y="5428455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0" name="椭圆 29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椭圆 30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32" name="组合 31"/>
            <p:cNvGrpSpPr/>
            <p:nvPr userDrawn="1"/>
          </p:nvGrpSpPr>
          <p:grpSpPr>
            <a:xfrm>
              <a:off x="1758311" y="61308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3" name="椭圆 32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34" name="椭圆 33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1967" y="439105"/>
            <a:ext cx="582259" cy="5979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37167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09601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  <a:pPr/>
              <a:t>2022/2/15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65601" y="6356352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737601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75" y="44625"/>
            <a:ext cx="805270" cy="284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02973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2063027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9" name="矩形 8"/>
          <p:cNvSpPr/>
          <p:nvPr/>
        </p:nvSpPr>
        <p:spPr>
          <a:xfrm>
            <a:off x="2113395" y="0"/>
            <a:ext cx="10078605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75" y="116632"/>
            <a:ext cx="789537" cy="219456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1749840" y="476679"/>
            <a:ext cx="694752" cy="5923629"/>
            <a:chOff x="1749612" y="476678"/>
            <a:chExt cx="694662" cy="5923629"/>
          </a:xfrm>
          <a:solidFill>
            <a:srgbClr val="569DD8"/>
          </a:solidFill>
        </p:grpSpPr>
        <p:grpSp>
          <p:nvGrpSpPr>
            <p:cNvPr id="7" name="组合 6"/>
            <p:cNvGrpSpPr/>
            <p:nvPr/>
          </p:nvGrpSpPr>
          <p:grpSpPr>
            <a:xfrm>
              <a:off x="1758311" y="476678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" name="椭圆 2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0" name="椭圆 9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1751988" y="118089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2" name="椭圆 11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1751988" y="190097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5" name="椭圆 14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6" name="椭圆 15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1761370" y="260247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8" name="椭圆 17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1751988" y="32903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1" name="椭圆 20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1751988" y="398921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4" name="椭圆 23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1761370" y="470929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7" name="椭圆 26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8" name="椭圆 27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>
              <a:off x="1749612" y="5428455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0" name="椭圆 29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31" name="椭圆 30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>
              <a:off x="1758311" y="61308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3" name="椭圆 32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34" name="椭圆 33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1967" y="439105"/>
            <a:ext cx="582259" cy="5979791"/>
          </a:xfrm>
          <a:prstGeom prst="rect">
            <a:avLst/>
          </a:prstGeom>
        </p:spPr>
      </p:pic>
      <p:grpSp>
        <p:nvGrpSpPr>
          <p:cNvPr id="50" name="组合 49"/>
          <p:cNvGrpSpPr/>
          <p:nvPr/>
        </p:nvGrpSpPr>
        <p:grpSpPr>
          <a:xfrm>
            <a:off x="3071270" y="1677714"/>
            <a:ext cx="8354015" cy="4631607"/>
            <a:chOff x="3070870" y="1677713"/>
            <a:chExt cx="8352928" cy="4631607"/>
          </a:xfrm>
        </p:grpSpPr>
        <p:sp>
          <p:nvSpPr>
            <p:cNvPr id="51" name="圆角矩形 50"/>
            <p:cNvSpPr/>
            <p:nvPr/>
          </p:nvSpPr>
          <p:spPr>
            <a:xfrm>
              <a:off x="3070870" y="1677713"/>
              <a:ext cx="8352928" cy="4631607"/>
            </a:xfrm>
            <a:prstGeom prst="roundRect">
              <a:avLst>
                <a:gd name="adj" fmla="val 7667"/>
              </a:avLst>
            </a:prstGeom>
            <a:solidFill>
              <a:schemeClr val="bg1"/>
            </a:solidFill>
            <a:ln>
              <a:solidFill>
                <a:srgbClr val="569DD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52" name="圆角矩形 51"/>
            <p:cNvSpPr/>
            <p:nvPr/>
          </p:nvSpPr>
          <p:spPr>
            <a:xfrm>
              <a:off x="3170954" y="1773319"/>
              <a:ext cx="8152760" cy="4440395"/>
            </a:xfrm>
            <a:prstGeom prst="roundRect">
              <a:avLst>
                <a:gd name="adj" fmla="val 7667"/>
              </a:avLst>
            </a:prstGeom>
            <a:solidFill>
              <a:schemeClr val="bg1"/>
            </a:solidFill>
            <a:ln w="12700">
              <a:solidFill>
                <a:srgbClr val="569DD8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</p:spTree>
    <p:extLst>
      <p:ext uri="{BB962C8B-B14F-4D97-AF65-F5344CB8AC3E}">
        <p14:creationId xmlns:p14="http://schemas.microsoft.com/office/powerpoint/2010/main" val="27469501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2063027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9" name="矩形 8"/>
          <p:cNvSpPr/>
          <p:nvPr/>
        </p:nvSpPr>
        <p:spPr>
          <a:xfrm>
            <a:off x="2113395" y="0"/>
            <a:ext cx="10078605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75" y="116632"/>
            <a:ext cx="789537" cy="219456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1749840" y="476679"/>
            <a:ext cx="694752" cy="5923629"/>
            <a:chOff x="1749612" y="476678"/>
            <a:chExt cx="694662" cy="5923629"/>
          </a:xfrm>
          <a:solidFill>
            <a:srgbClr val="569DD8"/>
          </a:solidFill>
        </p:grpSpPr>
        <p:grpSp>
          <p:nvGrpSpPr>
            <p:cNvPr id="7" name="组合 6"/>
            <p:cNvGrpSpPr/>
            <p:nvPr/>
          </p:nvGrpSpPr>
          <p:grpSpPr>
            <a:xfrm>
              <a:off x="1758311" y="476678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" name="椭圆 2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0" name="椭圆 9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1751988" y="118089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2" name="椭圆 11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1751988" y="190097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5" name="椭圆 14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6" name="椭圆 15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1761370" y="260247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8" name="椭圆 17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1751988" y="32903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1" name="椭圆 20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1751988" y="398921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4" name="椭圆 23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1761370" y="470929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7" name="椭圆 26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8" name="椭圆 27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>
              <a:off x="1749612" y="5428455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0" name="椭圆 29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31" name="椭圆 30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>
              <a:off x="1758311" y="61308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3" name="椭圆 32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34" name="椭圆 33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1967" y="439105"/>
            <a:ext cx="582259" cy="5979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40301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75" y="53861"/>
            <a:ext cx="805270" cy="28490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5" y="325"/>
            <a:ext cx="12192000" cy="6857107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4300190" y="2204742"/>
            <a:ext cx="424902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再  见</a:t>
            </a:r>
            <a:endParaRPr lang="zh-CN" altLang="en-US" sz="880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200" y="44503"/>
            <a:ext cx="805270" cy="284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27629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内容占位符 2"/>
          <p:cNvSpPr>
            <a:spLocks noGrp="1"/>
          </p:cNvSpPr>
          <p:nvPr>
            <p:ph idx="1"/>
          </p:nvPr>
        </p:nvSpPr>
        <p:spPr>
          <a:xfrm>
            <a:off x="2678544" y="1161288"/>
            <a:ext cx="8675255" cy="50156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buNone/>
              <a:defRPr/>
            </a:lvl1pPr>
            <a:lvl2pPr marL="457200" indent="0">
              <a:lnSpc>
                <a:spcPct val="100000"/>
              </a:lnSpc>
              <a:buNone/>
              <a:defRPr/>
            </a:lvl2pPr>
            <a:lvl3pPr>
              <a:lnSpc>
                <a:spcPct val="100000"/>
              </a:lnSpc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</p:txBody>
      </p:sp>
    </p:spTree>
    <p:extLst>
      <p:ext uri="{BB962C8B-B14F-4D97-AF65-F5344CB8AC3E}">
        <p14:creationId xmlns:p14="http://schemas.microsoft.com/office/powerpoint/2010/main" val="362744687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34FCE23-231B-4CFE-A76F-252AEF0EE017}" type="datetimeFigureOut">
              <a:rPr lang="zh-CN" altLang="en-US" smtClean="0"/>
              <a:t>2022/2/15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6536A5-DAEE-4F65-B2D5-30A7A77F84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83921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2212848"/>
            <a:ext cx="6806184" cy="1297114"/>
          </a:xfrm>
          <a:prstGeom prst="rect">
            <a:avLst/>
          </a:prstGeom>
        </p:spPr>
        <p:txBody>
          <a:bodyPr anchor="ctr" anchorCtr="0"/>
          <a:lstStyle>
            <a:lvl1pPr algn="ctr">
              <a:defRPr sz="6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zh-CN" altLang="en-US" dirty="0"/>
              <a:t>再 见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C34FCE23-231B-4CFE-A76F-252AEF0EE017}" type="datetimeFigureOut">
              <a:rPr lang="zh-CN" altLang="en-US" smtClean="0"/>
              <a:pPr/>
              <a:t>2022/2/15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BF6536A5-DAEE-4F65-B2D5-30A7A77F84C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3883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816669"/>
            <a:ext cx="7315200" cy="1307275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34FCE23-231B-4CFE-A76F-252AEF0EE017}" type="datetimeFigureOut">
              <a:rPr lang="zh-CN" altLang="en-US" smtClean="0"/>
              <a:t>2022/2/15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6536A5-DAEE-4F65-B2D5-30A7A77F84C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副标题 2"/>
          <p:cNvSpPr>
            <a:spLocks noGrp="1"/>
          </p:cNvSpPr>
          <p:nvPr>
            <p:ph type="subTitle" idx="1"/>
          </p:nvPr>
        </p:nvSpPr>
        <p:spPr>
          <a:xfrm>
            <a:off x="838200" y="4123944"/>
            <a:ext cx="7315200" cy="7596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49" y="172904"/>
            <a:ext cx="1101621" cy="389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25487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0"/>
            <a:ext cx="10515600" cy="822960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algn="ctr">
              <a:defRPr sz="4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19" name="内容占位符 2"/>
          <p:cNvSpPr>
            <a:spLocks noGrp="1"/>
          </p:cNvSpPr>
          <p:nvPr>
            <p:ph idx="1"/>
          </p:nvPr>
        </p:nvSpPr>
        <p:spPr>
          <a:xfrm>
            <a:off x="838200" y="1161288"/>
            <a:ext cx="10515600" cy="50156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buNone/>
              <a:defRPr/>
            </a:lvl1pPr>
            <a:lvl2pPr marL="457200" indent="0">
              <a:lnSpc>
                <a:spcPct val="100000"/>
              </a:lnSpc>
              <a:buNone/>
              <a:defRPr/>
            </a:lvl2pPr>
            <a:lvl3pPr>
              <a:lnSpc>
                <a:spcPct val="100000"/>
              </a:lnSpc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</p:txBody>
      </p:sp>
    </p:spTree>
    <p:extLst>
      <p:ext uri="{BB962C8B-B14F-4D97-AF65-F5344CB8AC3E}">
        <p14:creationId xmlns:p14="http://schemas.microsoft.com/office/powerpoint/2010/main" val="21639781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170122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65" r:id="rId8"/>
    <p:sldLayoutId id="2147483649" r:id="rId9"/>
  </p:sldLayoutIdLst>
  <p:txStyles>
    <p:titleStyle>
      <a:lvl1pPr algn="ctr" defTabSz="914400" rtl="0" eaLnBrk="1" latinLnBrk="0" hangingPunct="1">
        <a:spcBef>
          <a:spcPct val="0"/>
        </a:spcBef>
        <a:buNone/>
        <a:defRPr sz="3600" kern="1200">
          <a:solidFill>
            <a:schemeClr val="accent6">
              <a:lumMod val="50000"/>
            </a:schemeClr>
          </a:solidFill>
          <a:latin typeface="黑体" pitchFamily="49" charset="-122"/>
          <a:ea typeface="黑体" pitchFamily="49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accent6">
              <a:lumMod val="50000"/>
            </a:schemeClr>
          </a:solidFill>
          <a:latin typeface="黑体" pitchFamily="49" charset="-122"/>
          <a:ea typeface="黑体" pitchFamily="49" charset="-122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167300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3600" kern="1200">
          <a:solidFill>
            <a:schemeClr val="accent6">
              <a:lumMod val="50000"/>
            </a:schemeClr>
          </a:solidFill>
          <a:latin typeface="黑体" pitchFamily="49" charset="-122"/>
          <a:ea typeface="黑体" pitchFamily="49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accent6">
              <a:lumMod val="50000"/>
            </a:schemeClr>
          </a:solidFill>
          <a:latin typeface="黑体" pitchFamily="49" charset="-122"/>
          <a:ea typeface="黑体" pitchFamily="49" charset="-122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40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44.png"/><Relationship Id="rId7" Type="http://schemas.openxmlformats.org/officeDocument/2006/relationships/image" Target="../media/image4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10" Type="http://schemas.openxmlformats.org/officeDocument/2006/relationships/image" Target="../media/image13.png"/><Relationship Id="rId4" Type="http://schemas.openxmlformats.org/officeDocument/2006/relationships/image" Target="../media/image45.png"/><Relationship Id="rId9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3" Type="http://schemas.openxmlformats.org/officeDocument/2006/relationships/image" Target="../media/image49.png"/><Relationship Id="rId7" Type="http://schemas.openxmlformats.org/officeDocument/2006/relationships/image" Target="../media/image5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4.png"/><Relationship Id="rId11" Type="http://schemas.openxmlformats.org/officeDocument/2006/relationships/image" Target="../media/image46.png"/><Relationship Id="rId5" Type="http://schemas.openxmlformats.org/officeDocument/2006/relationships/image" Target="../media/image48.png"/><Relationship Id="rId10" Type="http://schemas.openxmlformats.org/officeDocument/2006/relationships/image" Target="../media/image13.png"/><Relationship Id="rId4" Type="http://schemas.openxmlformats.org/officeDocument/2006/relationships/image" Target="../media/image45.png"/><Relationship Id="rId9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3.png"/><Relationship Id="rId5" Type="http://schemas.openxmlformats.org/officeDocument/2006/relationships/image" Target="../media/image51.png"/><Relationship Id="rId4" Type="http://schemas.openxmlformats.org/officeDocument/2006/relationships/image" Target="../media/image3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2.png"/><Relationship Id="rId4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2.png"/><Relationship Id="rId5" Type="http://schemas.openxmlformats.org/officeDocument/2006/relationships/image" Target="../media/image13.png"/><Relationship Id="rId4" Type="http://schemas.openxmlformats.org/officeDocument/2006/relationships/image" Target="../media/image5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2.png"/><Relationship Id="rId4" Type="http://schemas.openxmlformats.org/officeDocument/2006/relationships/image" Target="../media/image1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gif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3.png"/><Relationship Id="rId5" Type="http://schemas.openxmlformats.org/officeDocument/2006/relationships/image" Target="../media/image57.png"/><Relationship Id="rId4" Type="http://schemas.openxmlformats.org/officeDocument/2006/relationships/image" Target="../media/image5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g"/><Relationship Id="rId7" Type="http://schemas.openxmlformats.org/officeDocument/2006/relationships/image" Target="../media/image12.png"/><Relationship Id="rId2" Type="http://schemas.openxmlformats.org/officeDocument/2006/relationships/image" Target="../media/image58.gif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3.png"/><Relationship Id="rId5" Type="http://schemas.openxmlformats.org/officeDocument/2006/relationships/image" Target="../media/image61.jpeg"/><Relationship Id="rId4" Type="http://schemas.openxmlformats.org/officeDocument/2006/relationships/image" Target="../media/image60.gif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62.gif"/><Relationship Id="rId7" Type="http://schemas.openxmlformats.org/officeDocument/2006/relationships/image" Target="../media/image13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3.xml"/><Relationship Id="rId6" Type="http://schemas.microsoft.com/office/2007/relationships/hdphoto" Target="../media/hdphoto2.wdp"/><Relationship Id="rId5" Type="http://schemas.openxmlformats.org/officeDocument/2006/relationships/image" Target="../media/image64.png"/><Relationship Id="rId4" Type="http://schemas.openxmlformats.org/officeDocument/2006/relationships/image" Target="../media/image63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6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6.jpg"/><Relationship Id="rId5" Type="http://schemas.openxmlformats.org/officeDocument/2006/relationships/image" Target="../media/image65.jpeg"/><Relationship Id="rId4" Type="http://schemas.openxmlformats.org/officeDocument/2006/relationships/image" Target="../media/image12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68.jpg"/><Relationship Id="rId7" Type="http://schemas.openxmlformats.org/officeDocument/2006/relationships/image" Target="../media/image13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9.jpeg"/><Relationship Id="rId5" Type="http://schemas.microsoft.com/office/2007/relationships/hdphoto" Target="../media/hdphoto2.wdp"/><Relationship Id="rId4" Type="http://schemas.openxmlformats.org/officeDocument/2006/relationships/image" Target="../media/image64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1.jpg"/><Relationship Id="rId7" Type="http://schemas.openxmlformats.org/officeDocument/2006/relationships/image" Target="../media/image13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4.png"/><Relationship Id="rId5" Type="http://schemas.openxmlformats.org/officeDocument/2006/relationships/image" Target="../media/image73.jpg"/><Relationship Id="rId4" Type="http://schemas.openxmlformats.org/officeDocument/2006/relationships/image" Target="../media/image72.jpe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6.png"/><Relationship Id="rId3" Type="http://schemas.openxmlformats.org/officeDocument/2006/relationships/image" Target="../media/image18.jpg"/><Relationship Id="rId7" Type="http://schemas.openxmlformats.org/officeDocument/2006/relationships/image" Target="../media/image34.pn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3.png"/><Relationship Id="rId5" Type="http://schemas.openxmlformats.org/officeDocument/2006/relationships/image" Target="../media/image22.jpg"/><Relationship Id="rId10" Type="http://schemas.openxmlformats.org/officeDocument/2006/relationships/image" Target="../media/image12.png"/><Relationship Id="rId4" Type="http://schemas.openxmlformats.org/officeDocument/2006/relationships/image" Target="../media/image75.jpeg"/><Relationship Id="rId9" Type="http://schemas.openxmlformats.org/officeDocument/2006/relationships/image" Target="../media/image1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7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2.png"/><Relationship Id="rId5" Type="http://schemas.openxmlformats.org/officeDocument/2006/relationships/image" Target="../media/image80.png"/><Relationship Id="rId4" Type="http://schemas.openxmlformats.org/officeDocument/2006/relationships/image" Target="../media/image7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2.png"/><Relationship Id="rId5" Type="http://schemas.openxmlformats.org/officeDocument/2006/relationships/image" Target="../media/image82.png"/><Relationship Id="rId4" Type="http://schemas.openxmlformats.org/officeDocument/2006/relationships/image" Target="../media/image8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84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0.png"/><Relationship Id="rId3" Type="http://schemas.openxmlformats.org/officeDocument/2006/relationships/image" Target="../media/image85.jpeg"/><Relationship Id="rId7" Type="http://schemas.openxmlformats.org/officeDocument/2006/relationships/image" Target="../media/image89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8.jpeg"/><Relationship Id="rId5" Type="http://schemas.openxmlformats.org/officeDocument/2006/relationships/image" Target="../media/image87.jpeg"/><Relationship Id="rId10" Type="http://schemas.openxmlformats.org/officeDocument/2006/relationships/image" Target="../media/image13.png"/><Relationship Id="rId4" Type="http://schemas.openxmlformats.org/officeDocument/2006/relationships/image" Target="../media/image86.jpeg"/><Relationship Id="rId9" Type="http://schemas.openxmlformats.org/officeDocument/2006/relationships/image" Target="../media/image12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jp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7" Type="http://schemas.openxmlformats.org/officeDocument/2006/relationships/image" Target="../media/image13.pn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2.png"/><Relationship Id="rId5" Type="http://schemas.openxmlformats.org/officeDocument/2006/relationships/image" Target="../media/image20.png"/><Relationship Id="rId4" Type="http://schemas.openxmlformats.org/officeDocument/2006/relationships/image" Target="../media/image1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2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3.png"/><Relationship Id="rId5" Type="http://schemas.openxmlformats.org/officeDocument/2006/relationships/image" Target="../media/image25.jpeg"/><Relationship Id="rId4" Type="http://schemas.microsoft.com/office/2007/relationships/hdphoto" Target="../media/hdphoto1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3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29.png"/><Relationship Id="rId7" Type="http://schemas.openxmlformats.org/officeDocument/2006/relationships/image" Target="../media/image3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2.png"/><Relationship Id="rId5" Type="http://schemas.openxmlformats.org/officeDocument/2006/relationships/image" Target="../media/image31.jpg"/><Relationship Id="rId10" Type="http://schemas.openxmlformats.org/officeDocument/2006/relationships/image" Target="../media/image12.png"/><Relationship Id="rId4" Type="http://schemas.openxmlformats.org/officeDocument/2006/relationships/image" Target="../media/image30.jpg"/><Relationship Id="rId9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image" Target="../media/image29.png"/><Relationship Id="rId7" Type="http://schemas.openxmlformats.org/officeDocument/2006/relationships/image" Target="../media/image3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7.jpg"/><Relationship Id="rId5" Type="http://schemas.openxmlformats.org/officeDocument/2006/relationships/image" Target="../media/image36.jpg"/><Relationship Id="rId10" Type="http://schemas.openxmlformats.org/officeDocument/2006/relationships/image" Target="../media/image12.png"/><Relationship Id="rId4" Type="http://schemas.openxmlformats.org/officeDocument/2006/relationships/image" Target="../media/image35.jpg"/><Relationship Id="rId9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2309047"/>
            <a:ext cx="7594490" cy="1325563"/>
          </a:xfrm>
        </p:spPr>
        <p:txBody>
          <a:bodyPr>
            <a:normAutofit/>
          </a:bodyPr>
          <a:lstStyle/>
          <a:p>
            <a:r>
              <a:rPr lang="zh-CN" altLang="en-US" sz="6000" smtClean="0">
                <a:solidFill>
                  <a:srgbClr val="026BA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第九章 压强</a:t>
            </a:r>
            <a:endParaRPr lang="zh-CN" altLang="en-US" sz="6000">
              <a:solidFill>
                <a:srgbClr val="026BA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0"/>
          </p:nvPr>
        </p:nvSpPr>
        <p:spPr>
          <a:xfrm>
            <a:off x="880417" y="3856337"/>
            <a:ext cx="5833655" cy="523220"/>
          </a:xfrm>
        </p:spPr>
        <p:txBody>
          <a:bodyPr/>
          <a:lstStyle/>
          <a:p>
            <a:pPr algn="ctr"/>
            <a:r>
              <a:rPr lang="zh-CN" altLang="en-US" smtClean="0">
                <a:solidFill>
                  <a:srgbClr val="026BA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</a:t>
            </a:r>
            <a:r>
              <a:rPr lang="en-US" altLang="zh-CN" smtClean="0">
                <a:solidFill>
                  <a:srgbClr val="026BA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mtClean="0">
                <a:solidFill>
                  <a:srgbClr val="026BA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节 压强</a:t>
            </a:r>
            <a:endParaRPr lang="en-US" altLang="zh-CN" smtClean="0">
              <a:solidFill>
                <a:srgbClr val="026BA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46276" y="0"/>
            <a:ext cx="6045724" cy="6865650"/>
          </a:xfrm>
          <a:prstGeom prst="rect">
            <a:avLst/>
          </a:prstGeom>
        </p:spPr>
      </p:pic>
      <p:cxnSp>
        <p:nvCxnSpPr>
          <p:cNvPr id="8" name="直接连接符 7"/>
          <p:cNvCxnSpPr/>
          <p:nvPr/>
        </p:nvCxnSpPr>
        <p:spPr>
          <a:xfrm>
            <a:off x="-4674" y="3634610"/>
            <a:ext cx="7453004" cy="0"/>
          </a:xfrm>
          <a:prstGeom prst="line">
            <a:avLst/>
          </a:prstGeom>
          <a:ln w="38100">
            <a:solidFill>
              <a:srgbClr val="01639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31006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圆角矩形 40"/>
          <p:cNvSpPr/>
          <p:nvPr/>
        </p:nvSpPr>
        <p:spPr>
          <a:xfrm>
            <a:off x="5444064" y="3134320"/>
            <a:ext cx="4825233" cy="1117923"/>
          </a:xfrm>
          <a:prstGeom prst="roundRect">
            <a:avLst/>
          </a:prstGeom>
          <a:noFill/>
          <a:ln w="19050">
            <a:solidFill>
              <a:srgbClr val="0070C0"/>
            </a:solidFill>
            <a:prstDash val="sys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690468" y="678085"/>
            <a:ext cx="5109091" cy="461665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tx2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探究压力作用的效果跟哪些因素有关</a:t>
            </a:r>
          </a:p>
        </p:txBody>
      </p:sp>
      <p:sp>
        <p:nvSpPr>
          <p:cNvPr id="29" name="圆角矩形 28"/>
          <p:cNvSpPr/>
          <p:nvPr/>
        </p:nvSpPr>
        <p:spPr>
          <a:xfrm>
            <a:off x="3476261" y="3372665"/>
            <a:ext cx="1519735" cy="654181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实验猜想</a:t>
            </a:r>
            <a:endParaRPr lang="zh-CN" altLang="en-US" sz="24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5" name="圆角矩形 44"/>
          <p:cNvSpPr/>
          <p:nvPr/>
        </p:nvSpPr>
        <p:spPr>
          <a:xfrm>
            <a:off x="3476261" y="4935660"/>
            <a:ext cx="1519735" cy="673963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实验器材</a:t>
            </a:r>
            <a:endParaRPr lang="zh-CN" altLang="en-US" sz="24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627026" y="3341545"/>
            <a:ext cx="465684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压力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对物体作用的效果不仅跟压力的大小有关，</a:t>
            </a:r>
            <a:r>
              <a:rPr lang="zh-CN" altLang="en-US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还应该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跟受力面积有关。</a:t>
            </a:r>
          </a:p>
        </p:txBody>
      </p:sp>
      <p:sp>
        <p:nvSpPr>
          <p:cNvPr id="46" name="圆角矩形 45"/>
          <p:cNvSpPr/>
          <p:nvPr/>
        </p:nvSpPr>
        <p:spPr>
          <a:xfrm>
            <a:off x="5444064" y="4747994"/>
            <a:ext cx="4839803" cy="1189931"/>
          </a:xfrm>
          <a:prstGeom prst="roundRect">
            <a:avLst/>
          </a:prstGeom>
          <a:noFill/>
          <a:ln w="19050">
            <a:solidFill>
              <a:srgbClr val="0070C0"/>
            </a:solidFill>
            <a:prstDash val="sys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5998955" y="4942850"/>
            <a:ext cx="374897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小桌        砝码        海绵</a:t>
            </a:r>
            <a:endParaRPr lang="zh-CN" altLang="en-US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589301" y="1789426"/>
            <a:ext cx="16025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实验时注意不要用力过猛）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89974" y="5425665"/>
            <a:ext cx="880417" cy="45331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96585" y="5391957"/>
            <a:ext cx="170462" cy="258849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613978" y="5430058"/>
            <a:ext cx="1155759" cy="374669"/>
          </a:xfrm>
          <a:prstGeom prst="rect">
            <a:avLst/>
          </a:prstGeom>
        </p:spPr>
      </p:pic>
      <p:sp>
        <p:nvSpPr>
          <p:cNvPr id="42" name="圆角矩形 41"/>
          <p:cNvSpPr/>
          <p:nvPr/>
        </p:nvSpPr>
        <p:spPr>
          <a:xfrm>
            <a:off x="3718791" y="1807799"/>
            <a:ext cx="1190007" cy="515777"/>
          </a:xfrm>
          <a:prstGeom prst="round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chemeClr val="tx2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试一试</a:t>
            </a:r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649534" y="1581489"/>
            <a:ext cx="1769212" cy="1192022"/>
          </a:xfrm>
          <a:prstGeom prst="rect">
            <a:avLst/>
          </a:prstGeom>
        </p:spPr>
      </p:pic>
      <p:grpSp>
        <p:nvGrpSpPr>
          <p:cNvPr id="34" name="组合 33"/>
          <p:cNvGrpSpPr/>
          <p:nvPr/>
        </p:nvGrpSpPr>
        <p:grpSpPr>
          <a:xfrm>
            <a:off x="95851" y="1415801"/>
            <a:ext cx="1572904" cy="658425"/>
            <a:chOff x="3142451" y="548680"/>
            <a:chExt cx="1572904" cy="658425"/>
          </a:xfrm>
        </p:grpSpPr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37" name="图片 3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1" y="2275315"/>
            <a:ext cx="1572904" cy="658425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1" y="556374"/>
            <a:ext cx="1572904" cy="658425"/>
          </a:xfrm>
          <a:prstGeom prst="rect">
            <a:avLst/>
          </a:prstGeom>
        </p:spPr>
      </p:pic>
      <p:sp>
        <p:nvSpPr>
          <p:cNvPr id="39" name="文本框 38"/>
          <p:cNvSpPr txBox="1"/>
          <p:nvPr/>
        </p:nvSpPr>
        <p:spPr>
          <a:xfrm>
            <a:off x="157749" y="2341764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实验探究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157749" y="630095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新</a:t>
            </a:r>
            <a:r>
              <a:rPr lang="zh-CN" alt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课引入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96056" y="3994254"/>
            <a:ext cx="1572904" cy="658425"/>
            <a:chOff x="3142451" y="548680"/>
            <a:chExt cx="1572904" cy="658425"/>
          </a:xfrm>
        </p:grpSpPr>
        <p:pic>
          <p:nvPicPr>
            <p:cNvPr id="44" name="图片 43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8" name="文本框 47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96056" y="3134785"/>
            <a:ext cx="1572904" cy="658425"/>
            <a:chOff x="3142451" y="548680"/>
            <a:chExt cx="1572904" cy="658425"/>
          </a:xfrm>
        </p:grpSpPr>
        <p:pic>
          <p:nvPicPr>
            <p:cNvPr id="50" name="图片 49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1" name="文本框 50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</a:t>
              </a:r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堂</a:t>
              </a:r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练习</a:t>
              </a: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96056" y="5713109"/>
            <a:ext cx="1572699" cy="658339"/>
            <a:chOff x="3142451" y="548680"/>
            <a:chExt cx="1572904" cy="658425"/>
          </a:xfrm>
        </p:grpSpPr>
        <p:pic>
          <p:nvPicPr>
            <p:cNvPr id="53" name="图片 52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4" name="文本框 5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96056" y="4853723"/>
            <a:ext cx="1572699" cy="658339"/>
            <a:chOff x="3142451" y="548680"/>
            <a:chExt cx="1572904" cy="658425"/>
          </a:xfrm>
        </p:grpSpPr>
        <p:pic>
          <p:nvPicPr>
            <p:cNvPr id="56" name="图片 55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7" name="文本框 56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699669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par>
              <p:cTn id="60"/>
            </p:par>
          </p:childTnLst>
        </p:cTn>
      </p:par>
    </p:tnLst>
    <p:bldLst>
      <p:bldP spid="41" grpId="0" animBg="1"/>
      <p:bldP spid="29" grpId="0" animBg="1"/>
      <p:bldP spid="45" grpId="0" animBg="1"/>
      <p:bldP spid="5" grpId="0"/>
      <p:bldP spid="46" grpId="0" animBg="1"/>
      <p:bldP spid="47" grpId="0"/>
      <p:bldP spid="4" grpId="0"/>
      <p:bldP spid="4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4690468" y="678085"/>
            <a:ext cx="5109091" cy="461665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tx2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探究压力作用的效果跟哪些因素有关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495" y="1191261"/>
            <a:ext cx="463367" cy="48332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58874" y="3918349"/>
            <a:ext cx="729944" cy="760499"/>
          </a:xfrm>
          <a:prstGeom prst="rect">
            <a:avLst/>
          </a:prstGeom>
        </p:spPr>
      </p:pic>
      <p:grpSp>
        <p:nvGrpSpPr>
          <p:cNvPr id="25" name="组合 24"/>
          <p:cNvGrpSpPr/>
          <p:nvPr/>
        </p:nvGrpSpPr>
        <p:grpSpPr>
          <a:xfrm>
            <a:off x="3969986" y="5149596"/>
            <a:ext cx="3086487" cy="908097"/>
            <a:chOff x="3368407" y="1927705"/>
            <a:chExt cx="3086487" cy="908097"/>
          </a:xfrm>
        </p:grpSpPr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368407" y="2053459"/>
              <a:ext cx="1206562" cy="774740"/>
            </a:xfrm>
            <a:prstGeom prst="rect">
              <a:avLst/>
            </a:prstGeom>
          </p:spPr>
        </p:pic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5222931" y="1927705"/>
              <a:ext cx="1231963" cy="908097"/>
            </a:xfrm>
            <a:prstGeom prst="rect">
              <a:avLst/>
            </a:prstGeom>
          </p:spPr>
        </p:pic>
      </p:grpSp>
      <p:sp>
        <p:nvSpPr>
          <p:cNvPr id="33" name="文本框 32"/>
          <p:cNvSpPr txBox="1"/>
          <p:nvPr/>
        </p:nvSpPr>
        <p:spPr>
          <a:xfrm>
            <a:off x="7910157" y="5342204"/>
            <a:ext cx="330091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当受力面积相同时，压力越大，压力的作用效果越明显</a:t>
            </a:r>
            <a:endParaRPr lang="zh-CN" altLang="en-US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4" name="图片 3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094071">
            <a:off x="7223599" y="5650469"/>
            <a:ext cx="481666" cy="21730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7131024" y="3067556"/>
            <a:ext cx="4002028" cy="522728"/>
            <a:chOff x="7131024" y="3067556"/>
            <a:chExt cx="4002028" cy="522728"/>
          </a:xfrm>
        </p:grpSpPr>
        <p:sp>
          <p:nvSpPr>
            <p:cNvPr id="31" name="文本框 30"/>
            <p:cNvSpPr txBox="1"/>
            <p:nvPr/>
          </p:nvSpPr>
          <p:spPr>
            <a:xfrm>
              <a:off x="7131024" y="3097736"/>
              <a:ext cx="400202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latin typeface="楷体" panose="02010609060101010101" pitchFamily="49" charset="-122"/>
                  <a:ea typeface="楷体" panose="02010609060101010101" pitchFamily="49" charset="-122"/>
                </a:rPr>
                <a:t>受</a:t>
              </a:r>
              <a:r>
                <a:rPr lang="zh-CN" altLang="en-US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力面积相同，改变压力的大小</a:t>
              </a:r>
              <a:endPara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6" name="圆角矩形 35"/>
            <p:cNvSpPr/>
            <p:nvPr/>
          </p:nvSpPr>
          <p:spPr>
            <a:xfrm>
              <a:off x="7140452" y="3067556"/>
              <a:ext cx="3709796" cy="522728"/>
            </a:xfrm>
            <a:prstGeom prst="roundRect">
              <a:avLst/>
            </a:prstGeom>
            <a:noFill/>
            <a:ln w="19050">
              <a:solidFill>
                <a:schemeClr val="bg2">
                  <a:lumMod val="50000"/>
                </a:schemeClr>
              </a:solidFill>
              <a:prstDash val="sys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 dirty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sp>
        <p:nvSpPr>
          <p:cNvPr id="54" name="圆角矩形 53"/>
          <p:cNvSpPr/>
          <p:nvPr/>
        </p:nvSpPr>
        <p:spPr>
          <a:xfrm>
            <a:off x="5927090" y="1970992"/>
            <a:ext cx="1039313" cy="501356"/>
          </a:xfrm>
          <a:prstGeom prst="round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转换法</a:t>
            </a:r>
            <a:endParaRPr lang="zh-CN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5" name="圆角矩形 54"/>
          <p:cNvSpPr/>
          <p:nvPr/>
        </p:nvSpPr>
        <p:spPr>
          <a:xfrm>
            <a:off x="7184179" y="2126391"/>
            <a:ext cx="2088856" cy="572246"/>
          </a:xfrm>
          <a:prstGeom prst="roundRect">
            <a:avLst/>
          </a:prstGeom>
          <a:noFill/>
          <a:ln w="19050">
            <a:solidFill>
              <a:schemeClr val="accent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chemeClr val="tx2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海绵被压下的深浅</a:t>
            </a:r>
            <a:endParaRPr lang="zh-CN" altLang="en-US" dirty="0">
              <a:solidFill>
                <a:schemeClr val="tx2">
                  <a:lumMod val="7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6" name="圆角矩形 55"/>
          <p:cNvSpPr/>
          <p:nvPr/>
        </p:nvSpPr>
        <p:spPr>
          <a:xfrm>
            <a:off x="3854049" y="2131112"/>
            <a:ext cx="1855266" cy="562805"/>
          </a:xfrm>
          <a:prstGeom prst="roundRect">
            <a:avLst/>
          </a:prstGeom>
          <a:noFill/>
          <a:ln w="19050">
            <a:solidFill>
              <a:schemeClr val="accent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chemeClr val="tx2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压力作用的效果</a:t>
            </a:r>
            <a:endParaRPr lang="zh-CN" altLang="en-US" dirty="0">
              <a:solidFill>
                <a:schemeClr val="tx2">
                  <a:lumMod val="7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57" name="图片 56"/>
          <p:cNvPicPr>
            <a:picLocks noChangeAspect="1"/>
          </p:cNvPicPr>
          <p:nvPr/>
        </p:nvPicPr>
        <p:blipFill>
          <a:blip r:embed="rId8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89477">
            <a:off x="6137835" y="2442743"/>
            <a:ext cx="617826" cy="199250"/>
          </a:xfrm>
          <a:prstGeom prst="rect">
            <a:avLst/>
          </a:prstGeom>
        </p:spPr>
      </p:pic>
      <p:grpSp>
        <p:nvGrpSpPr>
          <p:cNvPr id="58" name="组合 57"/>
          <p:cNvGrpSpPr/>
          <p:nvPr/>
        </p:nvGrpSpPr>
        <p:grpSpPr>
          <a:xfrm>
            <a:off x="9611019" y="1769986"/>
            <a:ext cx="1462427" cy="969401"/>
            <a:chOff x="10189909" y="5313998"/>
            <a:chExt cx="1528073" cy="981184"/>
          </a:xfrm>
        </p:grpSpPr>
        <p:pic>
          <p:nvPicPr>
            <p:cNvPr id="61" name="图片 60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0189909" y="5313998"/>
              <a:ext cx="1528073" cy="981184"/>
            </a:xfrm>
            <a:prstGeom prst="rect">
              <a:avLst/>
            </a:prstGeom>
          </p:spPr>
        </p:pic>
        <p:sp>
          <p:nvSpPr>
            <p:cNvPr id="62" name="椭圆 61"/>
            <p:cNvSpPr/>
            <p:nvPr/>
          </p:nvSpPr>
          <p:spPr>
            <a:xfrm>
              <a:off x="10456013" y="5575732"/>
              <a:ext cx="377196" cy="369696"/>
            </a:xfrm>
            <a:prstGeom prst="ellipse">
              <a:avLst/>
            </a:prstGeom>
            <a:noFill/>
            <a:ln w="19050">
              <a:solidFill>
                <a:srgbClr val="FF0000"/>
              </a:solidFill>
              <a:prstDash val="sys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b="1" dirty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65" name="椭圆 64"/>
            <p:cNvSpPr/>
            <p:nvPr/>
          </p:nvSpPr>
          <p:spPr>
            <a:xfrm>
              <a:off x="11069748" y="5575732"/>
              <a:ext cx="377196" cy="369696"/>
            </a:xfrm>
            <a:prstGeom prst="ellipse">
              <a:avLst/>
            </a:prstGeom>
            <a:noFill/>
            <a:ln w="19050">
              <a:solidFill>
                <a:srgbClr val="FF0000"/>
              </a:solidFill>
              <a:prstDash val="sys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b="1" dirty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sp>
        <p:nvSpPr>
          <p:cNvPr id="66" name="文本框 65"/>
          <p:cNvSpPr txBox="1"/>
          <p:nvPr/>
        </p:nvSpPr>
        <p:spPr>
          <a:xfrm>
            <a:off x="7318745" y="1286980"/>
            <a:ext cx="26512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rgbClr val="FBA10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与压力的大小有关？</a:t>
            </a:r>
            <a:endParaRPr lang="zh-CN" altLang="en-US" sz="2000" dirty="0">
              <a:solidFill>
                <a:srgbClr val="FBA10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69" name="图片 6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129901">
            <a:off x="9225147" y="3781857"/>
            <a:ext cx="437307" cy="141032"/>
          </a:xfrm>
          <a:prstGeom prst="rect">
            <a:avLst/>
          </a:prstGeom>
        </p:spPr>
      </p:pic>
      <p:pic>
        <p:nvPicPr>
          <p:cNvPr id="70" name="图片 6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351407">
            <a:off x="6837820" y="4608332"/>
            <a:ext cx="437307" cy="141032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3854049" y="3009835"/>
            <a:ext cx="2073041" cy="562805"/>
            <a:chOff x="3854049" y="3009835"/>
            <a:chExt cx="2073041" cy="562805"/>
          </a:xfrm>
        </p:grpSpPr>
        <p:sp>
          <p:nvSpPr>
            <p:cNvPr id="30" name="文本框 29"/>
            <p:cNvSpPr txBox="1"/>
            <p:nvPr/>
          </p:nvSpPr>
          <p:spPr>
            <a:xfrm>
              <a:off x="3913281" y="3073100"/>
              <a:ext cx="201380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latin typeface="黑体" panose="02010609060101010101" pitchFamily="49" charset="-122"/>
                  <a:ea typeface="黑体" panose="02010609060101010101" pitchFamily="49" charset="-122"/>
                </a:rPr>
                <a:t>如何</a:t>
              </a:r>
              <a:r>
                <a:rPr lang="zh-CN" altLang="en-US" sz="20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控制变量？</a:t>
              </a:r>
              <a:endPara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71" name="圆角矩形 70"/>
            <p:cNvSpPr/>
            <p:nvPr/>
          </p:nvSpPr>
          <p:spPr>
            <a:xfrm>
              <a:off x="3854049" y="3009835"/>
              <a:ext cx="1855266" cy="562805"/>
            </a:xfrm>
            <a:prstGeom prst="roundRect">
              <a:avLst/>
            </a:prstGeom>
            <a:noFill/>
            <a:ln w="19050">
              <a:solidFill>
                <a:schemeClr val="bg2">
                  <a:lumMod val="50000"/>
                </a:schemeClr>
              </a:solidFill>
              <a:prstDash val="sys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2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7318745" y="4108416"/>
            <a:ext cx="2688339" cy="562805"/>
            <a:chOff x="7318745" y="4108416"/>
            <a:chExt cx="2688339" cy="562805"/>
          </a:xfrm>
        </p:grpSpPr>
        <p:sp>
          <p:nvSpPr>
            <p:cNvPr id="32" name="文本框 31"/>
            <p:cNvSpPr txBox="1"/>
            <p:nvPr/>
          </p:nvSpPr>
          <p:spPr>
            <a:xfrm>
              <a:off x="7355791" y="4168636"/>
              <a:ext cx="265129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如何改变压力的大小？</a:t>
              </a:r>
              <a:endPara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72" name="圆角矩形 71"/>
            <p:cNvSpPr/>
            <p:nvPr/>
          </p:nvSpPr>
          <p:spPr>
            <a:xfrm>
              <a:off x="7318745" y="4108416"/>
              <a:ext cx="2603083" cy="562805"/>
            </a:xfrm>
            <a:prstGeom prst="roundRect">
              <a:avLst/>
            </a:prstGeom>
            <a:noFill/>
            <a:ln w="19050">
              <a:solidFill>
                <a:schemeClr val="bg2">
                  <a:lumMod val="50000"/>
                </a:schemeClr>
              </a:solidFill>
              <a:prstDash val="sys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2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74" name="图片 7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89477">
            <a:off x="6136650" y="3276393"/>
            <a:ext cx="617826" cy="199250"/>
          </a:xfrm>
          <a:prstGeom prst="rect">
            <a:avLst/>
          </a:prstGeom>
        </p:spPr>
      </p:pic>
      <p:sp>
        <p:nvSpPr>
          <p:cNvPr id="75" name="圆角矩形 74"/>
          <p:cNvSpPr/>
          <p:nvPr/>
        </p:nvSpPr>
        <p:spPr>
          <a:xfrm>
            <a:off x="3789750" y="4901123"/>
            <a:ext cx="3314594" cy="1451275"/>
          </a:xfrm>
          <a:prstGeom prst="roundRect">
            <a:avLst/>
          </a:prstGeom>
          <a:noFill/>
          <a:ln w="19050">
            <a:solidFill>
              <a:schemeClr val="bg2">
                <a:lumMod val="50000"/>
              </a:schemeClr>
            </a:solidFill>
            <a:prstDash val="sys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2">
                  <a:lumMod val="7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6" name="圆角矩形 75"/>
          <p:cNvSpPr/>
          <p:nvPr/>
        </p:nvSpPr>
        <p:spPr>
          <a:xfrm>
            <a:off x="7843195" y="5198982"/>
            <a:ext cx="3428617" cy="1039035"/>
          </a:xfrm>
          <a:prstGeom prst="roundRect">
            <a:avLst/>
          </a:prstGeom>
          <a:noFill/>
          <a:ln w="19050">
            <a:solidFill>
              <a:srgbClr val="00B050"/>
            </a:solidFill>
            <a:prstDash val="sys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95851" y="1415801"/>
            <a:ext cx="1572904" cy="658425"/>
            <a:chOff x="3142451" y="548680"/>
            <a:chExt cx="1572904" cy="658425"/>
          </a:xfrm>
        </p:grpSpPr>
        <p:pic>
          <p:nvPicPr>
            <p:cNvPr id="49" name="图片 48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0" name="文本框 4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51" name="图片 50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1" y="2275315"/>
            <a:ext cx="1572904" cy="658425"/>
          </a:xfrm>
          <a:prstGeom prst="rect">
            <a:avLst/>
          </a:prstGeom>
        </p:spPr>
      </p:pic>
      <p:pic>
        <p:nvPicPr>
          <p:cNvPr id="52" name="图片 51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1" y="556374"/>
            <a:ext cx="1572904" cy="658425"/>
          </a:xfrm>
          <a:prstGeom prst="rect">
            <a:avLst/>
          </a:prstGeom>
        </p:spPr>
      </p:pic>
      <p:sp>
        <p:nvSpPr>
          <p:cNvPr id="53" name="文本框 52"/>
          <p:cNvSpPr txBox="1"/>
          <p:nvPr/>
        </p:nvSpPr>
        <p:spPr>
          <a:xfrm>
            <a:off x="157749" y="2341764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实验探究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157749" y="630095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新</a:t>
            </a:r>
            <a:r>
              <a:rPr lang="zh-CN" alt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课引入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8" name="组合 67"/>
          <p:cNvGrpSpPr/>
          <p:nvPr/>
        </p:nvGrpSpPr>
        <p:grpSpPr>
          <a:xfrm>
            <a:off x="96056" y="3994254"/>
            <a:ext cx="1572904" cy="658425"/>
            <a:chOff x="3142451" y="548680"/>
            <a:chExt cx="1572904" cy="658425"/>
          </a:xfrm>
        </p:grpSpPr>
        <p:pic>
          <p:nvPicPr>
            <p:cNvPr id="73" name="图片 72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7" name="文本框 7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96056" y="3134785"/>
            <a:ext cx="1572904" cy="658425"/>
            <a:chOff x="3142451" y="548680"/>
            <a:chExt cx="1572904" cy="658425"/>
          </a:xfrm>
        </p:grpSpPr>
        <p:pic>
          <p:nvPicPr>
            <p:cNvPr id="79" name="图片 78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0" name="文本框 7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</a:t>
              </a:r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堂</a:t>
              </a:r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练习</a:t>
              </a:r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96056" y="5713109"/>
            <a:ext cx="1572699" cy="658339"/>
            <a:chOff x="3142451" y="548680"/>
            <a:chExt cx="1572904" cy="658425"/>
          </a:xfrm>
        </p:grpSpPr>
        <p:pic>
          <p:nvPicPr>
            <p:cNvPr id="83" name="图片 82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4" name="文本框 8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98" name="组合 97"/>
          <p:cNvGrpSpPr/>
          <p:nvPr/>
        </p:nvGrpSpPr>
        <p:grpSpPr>
          <a:xfrm>
            <a:off x="96056" y="4853723"/>
            <a:ext cx="1572699" cy="658339"/>
            <a:chOff x="3142451" y="548680"/>
            <a:chExt cx="1572904" cy="658425"/>
          </a:xfrm>
        </p:grpSpPr>
        <p:pic>
          <p:nvPicPr>
            <p:cNvPr id="99" name="图片 98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00" name="文本框 99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788250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par>
              <p:cTn id="108"/>
            </p:par>
          </p:childTnLst>
        </p:cTn>
      </p:par>
    </p:tnLst>
    <p:bldLst>
      <p:bldP spid="33" grpId="0"/>
      <p:bldP spid="54" grpId="0"/>
      <p:bldP spid="55" grpId="0" animBg="1"/>
      <p:bldP spid="56" grpId="0" animBg="1"/>
      <p:bldP spid="66" grpId="0"/>
      <p:bldP spid="75" grpId="0" animBg="1"/>
      <p:bldP spid="7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4690468" y="678085"/>
            <a:ext cx="5109091" cy="461665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tx2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探究压力作用的效果跟哪些因素有关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5202" y="1227191"/>
            <a:ext cx="474700" cy="49514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58874" y="3918349"/>
            <a:ext cx="729944" cy="760499"/>
          </a:xfrm>
          <a:prstGeom prst="rect">
            <a:avLst/>
          </a:prstGeom>
        </p:spPr>
      </p:pic>
      <p:sp>
        <p:nvSpPr>
          <p:cNvPr id="33" name="文本框 32"/>
          <p:cNvSpPr txBox="1"/>
          <p:nvPr/>
        </p:nvSpPr>
        <p:spPr>
          <a:xfrm>
            <a:off x="7907047" y="5358419"/>
            <a:ext cx="330091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当压力相同时，受力面积越小，压力的作用效果越明显</a:t>
            </a:r>
          </a:p>
        </p:txBody>
      </p:sp>
      <p:pic>
        <p:nvPicPr>
          <p:cNvPr id="34" name="图片 3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094071">
            <a:off x="7223599" y="5650469"/>
            <a:ext cx="481666" cy="21730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7140452" y="3067556"/>
            <a:ext cx="3709796" cy="522728"/>
            <a:chOff x="7140452" y="3067556"/>
            <a:chExt cx="3709796" cy="522728"/>
          </a:xfrm>
        </p:grpSpPr>
        <p:sp>
          <p:nvSpPr>
            <p:cNvPr id="31" name="文本框 30"/>
            <p:cNvSpPr txBox="1"/>
            <p:nvPr/>
          </p:nvSpPr>
          <p:spPr>
            <a:xfrm>
              <a:off x="7206504" y="3135608"/>
              <a:ext cx="355779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压力大小相同，改变受力面积</a:t>
              </a:r>
              <a:endPara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6" name="圆角矩形 35"/>
            <p:cNvSpPr/>
            <p:nvPr/>
          </p:nvSpPr>
          <p:spPr>
            <a:xfrm>
              <a:off x="7140452" y="3067556"/>
              <a:ext cx="3709796" cy="522728"/>
            </a:xfrm>
            <a:prstGeom prst="roundRect">
              <a:avLst/>
            </a:prstGeom>
            <a:noFill/>
            <a:ln w="19050">
              <a:solidFill>
                <a:schemeClr val="bg2">
                  <a:lumMod val="50000"/>
                </a:schemeClr>
              </a:solidFill>
              <a:prstDash val="sys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 dirty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sp>
        <p:nvSpPr>
          <p:cNvPr id="54" name="圆角矩形 53"/>
          <p:cNvSpPr/>
          <p:nvPr/>
        </p:nvSpPr>
        <p:spPr>
          <a:xfrm>
            <a:off x="5927090" y="1970992"/>
            <a:ext cx="1039313" cy="501356"/>
          </a:xfrm>
          <a:prstGeom prst="round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转换法</a:t>
            </a:r>
            <a:endParaRPr lang="zh-CN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5" name="圆角矩形 54"/>
          <p:cNvSpPr/>
          <p:nvPr/>
        </p:nvSpPr>
        <p:spPr>
          <a:xfrm>
            <a:off x="7184179" y="2126391"/>
            <a:ext cx="2088856" cy="572246"/>
          </a:xfrm>
          <a:prstGeom prst="roundRect">
            <a:avLst/>
          </a:prstGeom>
          <a:noFill/>
          <a:ln w="19050">
            <a:solidFill>
              <a:schemeClr val="accent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chemeClr val="tx2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海绵被压下的深浅</a:t>
            </a:r>
            <a:endParaRPr lang="zh-CN" altLang="en-US" dirty="0">
              <a:solidFill>
                <a:schemeClr val="tx2">
                  <a:lumMod val="7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6" name="圆角矩形 55"/>
          <p:cNvSpPr/>
          <p:nvPr/>
        </p:nvSpPr>
        <p:spPr>
          <a:xfrm>
            <a:off x="3854049" y="2131112"/>
            <a:ext cx="1855266" cy="562805"/>
          </a:xfrm>
          <a:prstGeom prst="roundRect">
            <a:avLst/>
          </a:prstGeom>
          <a:noFill/>
          <a:ln w="19050">
            <a:solidFill>
              <a:schemeClr val="accent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chemeClr val="tx2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压力作用的效果</a:t>
            </a:r>
            <a:endParaRPr lang="zh-CN" altLang="en-US" dirty="0">
              <a:solidFill>
                <a:schemeClr val="tx2">
                  <a:lumMod val="7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57" name="图片 56"/>
          <p:cNvPicPr>
            <a:picLocks noChangeAspect="1"/>
          </p:cNvPicPr>
          <p:nvPr/>
        </p:nvPicPr>
        <p:blipFill>
          <a:blip r:embed="rId6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89477">
            <a:off x="6137835" y="2442743"/>
            <a:ext cx="617826" cy="199250"/>
          </a:xfrm>
          <a:prstGeom prst="rect">
            <a:avLst/>
          </a:prstGeom>
        </p:spPr>
      </p:pic>
      <p:sp>
        <p:nvSpPr>
          <p:cNvPr id="66" name="文本框 65"/>
          <p:cNvSpPr txBox="1"/>
          <p:nvPr/>
        </p:nvSpPr>
        <p:spPr>
          <a:xfrm>
            <a:off x="7549902" y="1308614"/>
            <a:ext cx="206111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rgbClr val="FBA10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与受力面积有关？</a:t>
            </a:r>
            <a:endParaRPr lang="zh-CN" altLang="en-US" sz="2000" dirty="0">
              <a:solidFill>
                <a:srgbClr val="FBA10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69" name="图片 6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129901">
            <a:off x="9225147" y="3781857"/>
            <a:ext cx="437307" cy="141032"/>
          </a:xfrm>
          <a:prstGeom prst="rect">
            <a:avLst/>
          </a:prstGeom>
        </p:spPr>
      </p:pic>
      <p:pic>
        <p:nvPicPr>
          <p:cNvPr id="70" name="图片 6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351407">
            <a:off x="6837820" y="4608332"/>
            <a:ext cx="437307" cy="141032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3854049" y="3009835"/>
            <a:ext cx="2073041" cy="562805"/>
            <a:chOff x="3854049" y="3009835"/>
            <a:chExt cx="2073041" cy="562805"/>
          </a:xfrm>
        </p:grpSpPr>
        <p:sp>
          <p:nvSpPr>
            <p:cNvPr id="30" name="文本框 29"/>
            <p:cNvSpPr txBox="1"/>
            <p:nvPr/>
          </p:nvSpPr>
          <p:spPr>
            <a:xfrm>
              <a:off x="3913281" y="3073100"/>
              <a:ext cx="201380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latin typeface="黑体" panose="02010609060101010101" pitchFamily="49" charset="-122"/>
                  <a:ea typeface="黑体" panose="02010609060101010101" pitchFamily="49" charset="-122"/>
                </a:rPr>
                <a:t>如何</a:t>
              </a:r>
              <a:r>
                <a:rPr lang="zh-CN" altLang="en-US" sz="20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控制变量？</a:t>
              </a:r>
              <a:endPara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71" name="圆角矩形 70"/>
            <p:cNvSpPr/>
            <p:nvPr/>
          </p:nvSpPr>
          <p:spPr>
            <a:xfrm>
              <a:off x="3854049" y="3009835"/>
              <a:ext cx="1855266" cy="562805"/>
            </a:xfrm>
            <a:prstGeom prst="roundRect">
              <a:avLst/>
            </a:prstGeom>
            <a:noFill/>
            <a:ln w="19050">
              <a:solidFill>
                <a:schemeClr val="bg2">
                  <a:lumMod val="50000"/>
                </a:schemeClr>
              </a:solidFill>
              <a:prstDash val="sys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2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7318745" y="4108416"/>
            <a:ext cx="2603083" cy="562805"/>
            <a:chOff x="7318745" y="4108416"/>
            <a:chExt cx="2603083" cy="562805"/>
          </a:xfrm>
        </p:grpSpPr>
        <p:sp>
          <p:nvSpPr>
            <p:cNvPr id="32" name="文本框 31"/>
            <p:cNvSpPr txBox="1"/>
            <p:nvPr/>
          </p:nvSpPr>
          <p:spPr>
            <a:xfrm>
              <a:off x="7402926" y="4168636"/>
              <a:ext cx="239663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如何改变受力面积？</a:t>
              </a:r>
              <a:endPara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72" name="圆角矩形 71"/>
            <p:cNvSpPr/>
            <p:nvPr/>
          </p:nvSpPr>
          <p:spPr>
            <a:xfrm>
              <a:off x="7318745" y="4108416"/>
              <a:ext cx="2603083" cy="562805"/>
            </a:xfrm>
            <a:prstGeom prst="roundRect">
              <a:avLst/>
            </a:prstGeom>
            <a:noFill/>
            <a:ln w="19050">
              <a:solidFill>
                <a:schemeClr val="bg2">
                  <a:lumMod val="50000"/>
                </a:schemeClr>
              </a:solidFill>
              <a:prstDash val="sys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2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74" name="图片 7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89477">
            <a:off x="6136650" y="3276393"/>
            <a:ext cx="617826" cy="199250"/>
          </a:xfrm>
          <a:prstGeom prst="rect">
            <a:avLst/>
          </a:prstGeom>
        </p:spPr>
      </p:pic>
      <p:sp>
        <p:nvSpPr>
          <p:cNvPr id="76" name="圆角矩形 75"/>
          <p:cNvSpPr/>
          <p:nvPr/>
        </p:nvSpPr>
        <p:spPr>
          <a:xfrm>
            <a:off x="7843195" y="5183075"/>
            <a:ext cx="3428617" cy="1039035"/>
          </a:xfrm>
          <a:prstGeom prst="roundRect">
            <a:avLst/>
          </a:prstGeom>
          <a:noFill/>
          <a:ln w="19050">
            <a:solidFill>
              <a:srgbClr val="00B050"/>
            </a:solidFill>
            <a:prstDash val="sys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grpSp>
        <p:nvGrpSpPr>
          <p:cNvPr id="49" name="组合 48"/>
          <p:cNvGrpSpPr/>
          <p:nvPr/>
        </p:nvGrpSpPr>
        <p:grpSpPr>
          <a:xfrm>
            <a:off x="3773554" y="4909787"/>
            <a:ext cx="3312115" cy="1464540"/>
            <a:chOff x="8134532" y="1652621"/>
            <a:chExt cx="3312115" cy="1464540"/>
          </a:xfrm>
        </p:grpSpPr>
        <p:pic>
          <p:nvPicPr>
            <p:cNvPr id="50" name="图片 49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9966104" y="2031858"/>
              <a:ext cx="1358970" cy="762039"/>
            </a:xfrm>
            <a:prstGeom prst="rect">
              <a:avLst/>
            </a:prstGeom>
          </p:spPr>
        </p:pic>
        <p:pic>
          <p:nvPicPr>
            <p:cNvPr id="51" name="图片 50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8421601" y="1930842"/>
              <a:ext cx="1231963" cy="908097"/>
            </a:xfrm>
            <a:prstGeom prst="rect">
              <a:avLst/>
            </a:prstGeom>
          </p:spPr>
        </p:pic>
        <p:sp>
          <p:nvSpPr>
            <p:cNvPr id="52" name="圆角矩形 51"/>
            <p:cNvSpPr/>
            <p:nvPr/>
          </p:nvSpPr>
          <p:spPr>
            <a:xfrm>
              <a:off x="8134532" y="1652621"/>
              <a:ext cx="3312115" cy="1464540"/>
            </a:xfrm>
            <a:prstGeom prst="roundRect">
              <a:avLst/>
            </a:prstGeom>
            <a:noFill/>
            <a:ln w="19050">
              <a:solidFill>
                <a:schemeClr val="bg2">
                  <a:lumMod val="50000"/>
                </a:schemeClr>
              </a:solidFill>
              <a:prstDash val="sys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b="1" dirty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95851" y="1415801"/>
            <a:ext cx="1572904" cy="658425"/>
            <a:chOff x="3142451" y="548680"/>
            <a:chExt cx="1572904" cy="658425"/>
          </a:xfrm>
        </p:grpSpPr>
        <p:pic>
          <p:nvPicPr>
            <p:cNvPr id="45" name="图片 44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6" name="文本框 4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47" name="图片 4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1" y="2275315"/>
            <a:ext cx="1572904" cy="658425"/>
          </a:xfrm>
          <a:prstGeom prst="rect">
            <a:avLst/>
          </a:prstGeom>
        </p:spPr>
      </p:pic>
      <p:pic>
        <p:nvPicPr>
          <p:cNvPr id="48" name="图片 47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1" y="556374"/>
            <a:ext cx="1572904" cy="658425"/>
          </a:xfrm>
          <a:prstGeom prst="rect">
            <a:avLst/>
          </a:prstGeom>
        </p:spPr>
      </p:pic>
      <p:sp>
        <p:nvSpPr>
          <p:cNvPr id="53" name="文本框 52"/>
          <p:cNvSpPr txBox="1"/>
          <p:nvPr/>
        </p:nvSpPr>
        <p:spPr>
          <a:xfrm>
            <a:off x="157749" y="2341764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实验探究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157749" y="630095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新</a:t>
            </a:r>
            <a:r>
              <a:rPr lang="zh-CN" alt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课引入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1" name="组合 60"/>
          <p:cNvGrpSpPr/>
          <p:nvPr/>
        </p:nvGrpSpPr>
        <p:grpSpPr>
          <a:xfrm>
            <a:off x="96056" y="3994254"/>
            <a:ext cx="1572904" cy="658425"/>
            <a:chOff x="3142451" y="548680"/>
            <a:chExt cx="1572904" cy="658425"/>
          </a:xfrm>
        </p:grpSpPr>
        <p:pic>
          <p:nvPicPr>
            <p:cNvPr id="62" name="图片 61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5" name="文本框 64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96056" y="3134785"/>
            <a:ext cx="1572904" cy="658425"/>
            <a:chOff x="3142451" y="548680"/>
            <a:chExt cx="1572904" cy="658425"/>
          </a:xfrm>
        </p:grpSpPr>
        <p:pic>
          <p:nvPicPr>
            <p:cNvPr id="68" name="图片 67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3" name="文本框 7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</a:t>
              </a:r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堂</a:t>
              </a:r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练习</a:t>
              </a: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96056" y="5713109"/>
            <a:ext cx="1572699" cy="658339"/>
            <a:chOff x="3142451" y="548680"/>
            <a:chExt cx="1572904" cy="658425"/>
          </a:xfrm>
        </p:grpSpPr>
        <p:pic>
          <p:nvPicPr>
            <p:cNvPr id="77" name="图片 76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8" name="文本框 77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96056" y="4853723"/>
            <a:ext cx="1572699" cy="658339"/>
            <a:chOff x="3142451" y="548680"/>
            <a:chExt cx="1572904" cy="658425"/>
          </a:xfrm>
        </p:grpSpPr>
        <p:pic>
          <p:nvPicPr>
            <p:cNvPr id="80" name="图片 79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1" name="文本框 80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9557502" y="1739212"/>
            <a:ext cx="1462427" cy="969401"/>
            <a:chOff x="10189909" y="5313998"/>
            <a:chExt cx="1528073" cy="981184"/>
          </a:xfrm>
        </p:grpSpPr>
        <p:pic>
          <p:nvPicPr>
            <p:cNvPr id="60" name="图片 59"/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10189909" y="5313998"/>
              <a:ext cx="1528073" cy="981184"/>
            </a:xfrm>
            <a:prstGeom prst="rect">
              <a:avLst/>
            </a:prstGeom>
          </p:spPr>
        </p:pic>
        <p:sp>
          <p:nvSpPr>
            <p:cNvPr id="63" name="椭圆 62"/>
            <p:cNvSpPr/>
            <p:nvPr/>
          </p:nvSpPr>
          <p:spPr>
            <a:xfrm>
              <a:off x="10456013" y="5575732"/>
              <a:ext cx="377196" cy="369696"/>
            </a:xfrm>
            <a:prstGeom prst="ellipse">
              <a:avLst/>
            </a:prstGeom>
            <a:noFill/>
            <a:ln w="19050">
              <a:solidFill>
                <a:srgbClr val="FF0000"/>
              </a:solidFill>
              <a:prstDash val="sys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b="1" dirty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64" name="椭圆 63"/>
            <p:cNvSpPr/>
            <p:nvPr/>
          </p:nvSpPr>
          <p:spPr>
            <a:xfrm>
              <a:off x="11069748" y="5575732"/>
              <a:ext cx="377196" cy="369696"/>
            </a:xfrm>
            <a:prstGeom prst="ellipse">
              <a:avLst/>
            </a:prstGeom>
            <a:noFill/>
            <a:ln w="19050">
              <a:solidFill>
                <a:srgbClr val="FF0000"/>
              </a:solidFill>
              <a:prstDash val="sys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b="1" dirty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102637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8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4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par>
              <p:cTn id="100"/>
            </p:par>
          </p:childTnLst>
        </p:cTn>
      </p:par>
    </p:tnLst>
    <p:bldLst>
      <p:bldP spid="33" grpId="0"/>
      <p:bldP spid="54" grpId="0"/>
      <p:bldP spid="55" grpId="0" animBg="1"/>
      <p:bldP spid="56" grpId="0" animBg="1"/>
      <p:bldP spid="66" grpId="0"/>
      <p:bldP spid="7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7564074" y="989777"/>
            <a:ext cx="3076510" cy="574853"/>
            <a:chOff x="6848344" y="1590916"/>
            <a:chExt cx="3076510" cy="574853"/>
          </a:xfrm>
        </p:grpSpPr>
        <p:sp>
          <p:nvSpPr>
            <p:cNvPr id="6" name="圆角矩形 5"/>
            <p:cNvSpPr/>
            <p:nvPr/>
          </p:nvSpPr>
          <p:spPr>
            <a:xfrm>
              <a:off x="6848344" y="1590916"/>
              <a:ext cx="3067083" cy="574853"/>
            </a:xfrm>
            <a:prstGeom prst="roundRect">
              <a:avLst/>
            </a:prstGeom>
            <a:noFill/>
            <a:ln w="19050">
              <a:solidFill>
                <a:schemeClr val="tx2">
                  <a:lumMod val="60000"/>
                  <a:lumOff val="40000"/>
                </a:schemeClr>
              </a:solidFill>
              <a:prstDash val="sys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 dirty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6897049" y="1674888"/>
              <a:ext cx="302780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latin typeface="楷体" panose="02010609060101010101" pitchFamily="49" charset="-122"/>
                  <a:ea typeface="楷体" panose="02010609060101010101" pitchFamily="49" charset="-122"/>
                </a:rPr>
                <a:t>受</a:t>
              </a:r>
              <a:r>
                <a:rPr lang="zh-CN" altLang="en-US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力面积相同，比较压力</a:t>
              </a:r>
              <a:endPara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9" name="圆角矩形 28"/>
          <p:cNvSpPr/>
          <p:nvPr/>
        </p:nvSpPr>
        <p:spPr>
          <a:xfrm>
            <a:off x="3976328" y="1292194"/>
            <a:ext cx="2672672" cy="867112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000" b="1" dirty="0" smtClean="0">
                <a:solidFill>
                  <a:schemeClr val="tx2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比较压力的作用效果</a:t>
            </a:r>
            <a:endParaRPr lang="zh-CN" altLang="en-US" sz="2000" b="1" dirty="0">
              <a:solidFill>
                <a:schemeClr val="tx2">
                  <a:lumMod val="7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300470">
            <a:off x="6861095" y="1326198"/>
            <a:ext cx="528015" cy="238210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7582627" y="2050385"/>
            <a:ext cx="3068278" cy="609697"/>
            <a:chOff x="6856576" y="2462135"/>
            <a:chExt cx="3068278" cy="609697"/>
          </a:xfrm>
        </p:grpSpPr>
        <p:sp>
          <p:nvSpPr>
            <p:cNvPr id="44" name="圆角矩形 43"/>
            <p:cNvSpPr/>
            <p:nvPr/>
          </p:nvSpPr>
          <p:spPr>
            <a:xfrm>
              <a:off x="6856576" y="2462135"/>
              <a:ext cx="3068278" cy="609697"/>
            </a:xfrm>
            <a:prstGeom prst="roundRect">
              <a:avLst/>
            </a:prstGeom>
            <a:noFill/>
            <a:ln w="19050">
              <a:solidFill>
                <a:schemeClr val="tx2">
                  <a:lumMod val="60000"/>
                  <a:lumOff val="40000"/>
                </a:schemeClr>
              </a:solidFill>
              <a:prstDash val="sys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 dirty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6895854" y="2554563"/>
              <a:ext cx="301957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相同压力，比较受力面积</a:t>
              </a:r>
              <a:endPara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46" name="图片 4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690119">
            <a:off x="6851806" y="2029973"/>
            <a:ext cx="528015" cy="238210"/>
          </a:xfrm>
          <a:prstGeom prst="rect">
            <a:avLst/>
          </a:prstGeom>
        </p:spPr>
      </p:pic>
      <p:sp>
        <p:nvSpPr>
          <p:cNvPr id="50" name="圆角矩形 49"/>
          <p:cNvSpPr/>
          <p:nvPr/>
        </p:nvSpPr>
        <p:spPr>
          <a:xfrm>
            <a:off x="3976328" y="5257713"/>
            <a:ext cx="5005182" cy="676999"/>
          </a:xfrm>
          <a:prstGeom prst="roundRect">
            <a:avLst/>
          </a:prstGeom>
          <a:noFill/>
          <a:ln w="19050">
            <a:solidFill>
              <a:schemeClr val="tx2">
                <a:lumMod val="40000"/>
                <a:lumOff val="60000"/>
              </a:schemeClr>
            </a:solidFill>
            <a:prstDash val="dash"/>
          </a:ln>
          <a:effectLst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反映物体</a:t>
            </a: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单位面积</a:t>
            </a:r>
            <a:r>
              <a:rPr lang="zh-CN" altLang="en-US" sz="2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上所受压力的作用效果</a:t>
            </a:r>
            <a:endParaRPr lang="zh-CN" altLang="en-US" sz="2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4" name="图片 5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24846">
            <a:off x="9240077" y="5473238"/>
            <a:ext cx="541090" cy="245951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5677685" y="3497070"/>
            <a:ext cx="3870187" cy="609697"/>
            <a:chOff x="5018552" y="3420011"/>
            <a:chExt cx="3870187" cy="609697"/>
          </a:xfrm>
        </p:grpSpPr>
        <p:sp>
          <p:nvSpPr>
            <p:cNvPr id="12" name="文本框 11"/>
            <p:cNvSpPr txBox="1"/>
            <p:nvPr/>
          </p:nvSpPr>
          <p:spPr>
            <a:xfrm>
              <a:off x="5191480" y="3522897"/>
              <a:ext cx="352740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压力不同，受力面积也不相同</a:t>
              </a:r>
              <a:endPara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3" name="圆角矩形 32"/>
            <p:cNvSpPr/>
            <p:nvPr/>
          </p:nvSpPr>
          <p:spPr>
            <a:xfrm>
              <a:off x="5018552" y="3420011"/>
              <a:ext cx="3870187" cy="609697"/>
            </a:xfrm>
            <a:prstGeom prst="roundRect">
              <a:avLst/>
            </a:prstGeom>
            <a:noFill/>
            <a:ln w="19050">
              <a:solidFill>
                <a:schemeClr val="tx2">
                  <a:lumMod val="60000"/>
                  <a:lumOff val="40000"/>
                </a:schemeClr>
              </a:solidFill>
              <a:prstDash val="sys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 dirty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pic>
        <p:nvPicPr>
          <p:cNvPr id="34" name="图片 3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514537">
            <a:off x="6495265" y="4504890"/>
            <a:ext cx="541090" cy="245951"/>
          </a:xfrm>
          <a:prstGeom prst="rect">
            <a:avLst/>
          </a:prstGeom>
        </p:spPr>
      </p:pic>
      <p:sp>
        <p:nvSpPr>
          <p:cNvPr id="38" name="圆角矩形 37"/>
          <p:cNvSpPr/>
          <p:nvPr/>
        </p:nvSpPr>
        <p:spPr>
          <a:xfrm rot="20858639">
            <a:off x="4150665" y="2997121"/>
            <a:ext cx="3359543" cy="8671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000" b="1" dirty="0" smtClean="0">
                <a:solidFill>
                  <a:schemeClr val="tx2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如何比较压力的作用效果？</a:t>
            </a:r>
            <a:endParaRPr lang="zh-CN" altLang="en-US" sz="2000" b="1" dirty="0">
              <a:solidFill>
                <a:schemeClr val="tx2">
                  <a:lumMod val="7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1" name="图片 4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6801" y="3163158"/>
            <a:ext cx="904643" cy="943609"/>
          </a:xfrm>
          <a:prstGeom prst="rect">
            <a:avLst/>
          </a:prstGeom>
        </p:spPr>
      </p:pic>
      <p:sp>
        <p:nvSpPr>
          <p:cNvPr id="42" name="圆角矩形 41"/>
          <p:cNvSpPr/>
          <p:nvPr/>
        </p:nvSpPr>
        <p:spPr>
          <a:xfrm>
            <a:off x="10035523" y="5245479"/>
            <a:ext cx="1253560" cy="689233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chemeClr val="tx2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压强</a:t>
            </a:r>
            <a:endParaRPr lang="zh-CN" altLang="en-US" sz="2400" b="1" dirty="0">
              <a:solidFill>
                <a:schemeClr val="tx2">
                  <a:lumMod val="7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9" name="图片 3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56" y="1415846"/>
            <a:ext cx="1572904" cy="658425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1" y="556374"/>
            <a:ext cx="1572904" cy="658425"/>
          </a:xfrm>
          <a:prstGeom prst="rect">
            <a:avLst/>
          </a:prstGeom>
        </p:spPr>
      </p:pic>
      <p:sp>
        <p:nvSpPr>
          <p:cNvPr id="43" name="文本框 42"/>
          <p:cNvSpPr txBox="1"/>
          <p:nvPr/>
        </p:nvSpPr>
        <p:spPr>
          <a:xfrm>
            <a:off x="168482" y="1468834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知识讲解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157749" y="630095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新</a:t>
            </a:r>
            <a:r>
              <a:rPr lang="zh-CN" alt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课引入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96056" y="2275316"/>
            <a:ext cx="1572904" cy="658425"/>
            <a:chOff x="3142451" y="548680"/>
            <a:chExt cx="1572904" cy="658425"/>
          </a:xfrm>
        </p:grpSpPr>
        <p:pic>
          <p:nvPicPr>
            <p:cNvPr id="49" name="图片 48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1" name="文本框 50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96056" y="3994254"/>
            <a:ext cx="1572904" cy="658425"/>
            <a:chOff x="3142451" y="548680"/>
            <a:chExt cx="1572904" cy="658425"/>
          </a:xfrm>
        </p:grpSpPr>
        <p:pic>
          <p:nvPicPr>
            <p:cNvPr id="53" name="图片 52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5" name="文本框 54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96056" y="3134785"/>
            <a:ext cx="1572904" cy="658425"/>
            <a:chOff x="3142451" y="548680"/>
            <a:chExt cx="1572904" cy="658425"/>
          </a:xfrm>
        </p:grpSpPr>
        <p:pic>
          <p:nvPicPr>
            <p:cNvPr id="57" name="图片 56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8" name="文本框 57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</a:t>
              </a:r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堂</a:t>
              </a:r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练习</a:t>
              </a: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96056" y="5713109"/>
            <a:ext cx="1572699" cy="658339"/>
            <a:chOff x="3142451" y="548680"/>
            <a:chExt cx="1572904" cy="658425"/>
          </a:xfrm>
        </p:grpSpPr>
        <p:pic>
          <p:nvPicPr>
            <p:cNvPr id="62" name="图片 61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5" name="文本框 64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96056" y="4853723"/>
            <a:ext cx="1572699" cy="658339"/>
            <a:chOff x="3142451" y="548680"/>
            <a:chExt cx="1572904" cy="658425"/>
          </a:xfrm>
        </p:grpSpPr>
        <p:pic>
          <p:nvPicPr>
            <p:cNvPr id="67" name="图片 66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8" name="文本框 67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251746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par>
              <p:cTn id="65"/>
            </p:par>
          </p:childTnLst>
        </p:cTn>
      </p:par>
    </p:tnLst>
    <p:bldLst>
      <p:bldP spid="29" grpId="0" animBg="1"/>
      <p:bldP spid="50" grpId="0" animBg="1"/>
      <p:bldP spid="38" grpId="0"/>
      <p:bldP spid="4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523708" y="1811022"/>
            <a:ext cx="67054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1. 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定义：物体所受的压力的大小与受力面积之比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4969088" y="2877436"/>
            <a:ext cx="2770811" cy="954011"/>
            <a:chOff x="4819209" y="3245306"/>
            <a:chExt cx="2770811" cy="954011"/>
          </a:xfrm>
        </p:grpSpPr>
        <p:sp>
          <p:nvSpPr>
            <p:cNvPr id="3" name="文本框 2"/>
            <p:cNvSpPr txBox="1"/>
            <p:nvPr/>
          </p:nvSpPr>
          <p:spPr>
            <a:xfrm>
              <a:off x="4819209" y="3488354"/>
              <a:ext cx="80959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压强</a:t>
              </a:r>
              <a:endPara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5602381" y="3502510"/>
              <a:ext cx="32051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=</a:t>
              </a:r>
              <a:endPara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6307782" y="3245306"/>
              <a:ext cx="79656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压力</a:t>
              </a:r>
              <a:endPara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6009071" y="3737652"/>
              <a:ext cx="158094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受力面积</a:t>
              </a:r>
              <a:endPara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cxnSp>
          <p:nvCxnSpPr>
            <p:cNvPr id="8" name="直接连接符 7"/>
            <p:cNvCxnSpPr/>
            <p:nvPr/>
          </p:nvCxnSpPr>
          <p:spPr>
            <a:xfrm>
              <a:off x="6009071" y="3737652"/>
              <a:ext cx="1393988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0" name="组合 39"/>
          <p:cNvGrpSpPr/>
          <p:nvPr/>
        </p:nvGrpSpPr>
        <p:grpSpPr>
          <a:xfrm>
            <a:off x="9038537" y="2888423"/>
            <a:ext cx="1248629" cy="963786"/>
            <a:chOff x="5160437" y="1713211"/>
            <a:chExt cx="1248629" cy="963786"/>
          </a:xfrm>
        </p:grpSpPr>
        <p:sp>
          <p:nvSpPr>
            <p:cNvPr id="41" name="文本框 40"/>
            <p:cNvSpPr txBox="1"/>
            <p:nvPr/>
          </p:nvSpPr>
          <p:spPr>
            <a:xfrm>
              <a:off x="5920250" y="2153777"/>
              <a:ext cx="38927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800" i="1"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r>
                <a:rPr lang="en-US" altLang="zh-CN"/>
                <a:t>S</a:t>
              </a:r>
              <a:endParaRPr lang="zh-CN" altLang="en-US"/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5456036" y="1910701"/>
              <a:ext cx="32051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=</a:t>
              </a:r>
              <a:endParaRPr lang="zh-CN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43" name="直接连接符 42"/>
            <p:cNvCxnSpPr/>
            <p:nvPr/>
          </p:nvCxnSpPr>
          <p:spPr>
            <a:xfrm>
              <a:off x="5901687" y="2187295"/>
              <a:ext cx="463852" cy="0"/>
            </a:xfrm>
            <a:prstGeom prst="line">
              <a:avLst/>
            </a:prstGeom>
            <a:ln w="190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44" name="文本框 43"/>
            <p:cNvSpPr txBox="1"/>
            <p:nvPr/>
          </p:nvSpPr>
          <p:spPr>
            <a:xfrm>
              <a:off x="5928299" y="1713211"/>
              <a:ext cx="48076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F</a:t>
              </a:r>
              <a:endParaRPr lang="zh-CN" alt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5160437" y="1902380"/>
              <a:ext cx="35910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p</a:t>
              </a:r>
              <a:endParaRPr lang="zh-CN" alt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46" name="图片 45"/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915537">
            <a:off x="9155069" y="5712055"/>
            <a:ext cx="463192" cy="210543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3498601" y="3116871"/>
            <a:ext cx="3864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760941" y="3128992"/>
            <a:ext cx="10180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公式：</a:t>
            </a:r>
            <a:endParaRPr lang="zh-CN" altLang="en-US" dirty="0"/>
          </a:p>
        </p:txBody>
      </p:sp>
      <p:sp>
        <p:nvSpPr>
          <p:cNvPr id="47" name="圆角矩形 46"/>
          <p:cNvSpPr/>
          <p:nvPr/>
        </p:nvSpPr>
        <p:spPr>
          <a:xfrm>
            <a:off x="4950510" y="2845733"/>
            <a:ext cx="2752090" cy="1068320"/>
          </a:xfrm>
          <a:prstGeom prst="roundRect">
            <a:avLst/>
          </a:prstGeom>
          <a:noFill/>
          <a:ln w="19050">
            <a:solidFill>
              <a:schemeClr val="tx2">
                <a:lumMod val="60000"/>
                <a:lumOff val="40000"/>
              </a:schemeClr>
            </a:solidFill>
            <a:prstDash val="sys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48" name="圆角矩形 47"/>
          <p:cNvSpPr/>
          <p:nvPr/>
        </p:nvSpPr>
        <p:spPr>
          <a:xfrm>
            <a:off x="8654414" y="2887720"/>
            <a:ext cx="2092138" cy="912425"/>
          </a:xfrm>
          <a:prstGeom prst="roundRect">
            <a:avLst/>
          </a:prstGeom>
          <a:noFill/>
          <a:ln w="19050">
            <a:solidFill>
              <a:srgbClr val="026BA5"/>
            </a:solidFill>
            <a:prstDash val="sys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3498601" y="4333333"/>
            <a:ext cx="3864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3827307" y="4350347"/>
            <a:ext cx="10180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单位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endParaRPr lang="zh-CN" altLang="en-US" dirty="0"/>
          </a:p>
        </p:txBody>
      </p:sp>
      <p:pic>
        <p:nvPicPr>
          <p:cNvPr id="51" name="图片 50"/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798138">
            <a:off x="10672575" y="4921646"/>
            <a:ext cx="467371" cy="212442"/>
          </a:xfrm>
          <a:prstGeom prst="rect">
            <a:avLst/>
          </a:prstGeom>
        </p:spPr>
      </p:pic>
      <p:grpSp>
        <p:nvGrpSpPr>
          <p:cNvPr id="52" name="组合 51"/>
          <p:cNvGrpSpPr/>
          <p:nvPr/>
        </p:nvGrpSpPr>
        <p:grpSpPr>
          <a:xfrm>
            <a:off x="9588381" y="5019723"/>
            <a:ext cx="1210472" cy="862230"/>
            <a:chOff x="5198594" y="1713211"/>
            <a:chExt cx="1210472" cy="862230"/>
          </a:xfrm>
        </p:grpSpPr>
        <p:sp>
          <p:nvSpPr>
            <p:cNvPr id="53" name="文本框 52"/>
            <p:cNvSpPr txBox="1"/>
            <p:nvPr/>
          </p:nvSpPr>
          <p:spPr>
            <a:xfrm>
              <a:off x="5920614" y="2113776"/>
              <a:ext cx="38927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800" i="1"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r>
                <a:rPr lang="en-US" altLang="zh-CN" sz="2400" dirty="0"/>
                <a:t>S</a:t>
              </a:r>
              <a:endParaRPr lang="zh-CN" altLang="en-US" sz="2400" dirty="0"/>
            </a:p>
          </p:txBody>
        </p:sp>
        <p:sp>
          <p:nvSpPr>
            <p:cNvPr id="54" name="文本框 53"/>
            <p:cNvSpPr txBox="1"/>
            <p:nvPr/>
          </p:nvSpPr>
          <p:spPr>
            <a:xfrm>
              <a:off x="5464202" y="1910699"/>
              <a:ext cx="32051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=</a:t>
              </a:r>
              <a:endPara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55" name="直接连接符 54"/>
            <p:cNvCxnSpPr/>
            <p:nvPr/>
          </p:nvCxnSpPr>
          <p:spPr>
            <a:xfrm>
              <a:off x="5853852" y="2153777"/>
              <a:ext cx="463852" cy="0"/>
            </a:xfrm>
            <a:prstGeom prst="line">
              <a:avLst/>
            </a:prstGeom>
            <a:ln w="190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6" name="文本框 55"/>
            <p:cNvSpPr txBox="1"/>
            <p:nvPr/>
          </p:nvSpPr>
          <p:spPr>
            <a:xfrm>
              <a:off x="5928299" y="1713211"/>
              <a:ext cx="48076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F</a:t>
              </a:r>
              <a:endParaRPr lang="zh-CN" altLang="en-US" sz="24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7" name="文本框 56"/>
            <p:cNvSpPr txBox="1"/>
            <p:nvPr/>
          </p:nvSpPr>
          <p:spPr>
            <a:xfrm>
              <a:off x="5198594" y="1910700"/>
              <a:ext cx="35910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p</a:t>
              </a:r>
              <a:endParaRPr lang="zh-CN" altLang="en-US" sz="24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58" name="图片 57"/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68733">
            <a:off x="10628543" y="5884127"/>
            <a:ext cx="486436" cy="221107"/>
          </a:xfrm>
          <a:prstGeom prst="rect">
            <a:avLst/>
          </a:prstGeom>
        </p:spPr>
      </p:pic>
      <p:sp>
        <p:nvSpPr>
          <p:cNvPr id="61" name="文本框 60"/>
          <p:cNvSpPr txBox="1"/>
          <p:nvPr/>
        </p:nvSpPr>
        <p:spPr>
          <a:xfrm>
            <a:off x="11136129" y="4650843"/>
            <a:ext cx="3864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endParaRPr lang="zh-CN" alt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62" name="组合 61"/>
          <p:cNvGrpSpPr/>
          <p:nvPr/>
        </p:nvGrpSpPr>
        <p:grpSpPr>
          <a:xfrm>
            <a:off x="11062984" y="5952523"/>
            <a:ext cx="476402" cy="511452"/>
            <a:chOff x="6776513" y="3380716"/>
            <a:chExt cx="476402" cy="511452"/>
          </a:xfrm>
        </p:grpSpPr>
        <p:sp>
          <p:nvSpPr>
            <p:cNvPr id="65" name="文本框 64"/>
            <p:cNvSpPr txBox="1"/>
            <p:nvPr/>
          </p:nvSpPr>
          <p:spPr>
            <a:xfrm>
              <a:off x="6776513" y="3430503"/>
              <a:ext cx="31983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m</a:t>
              </a:r>
              <a:endPara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6" name="文本框 65"/>
            <p:cNvSpPr txBox="1"/>
            <p:nvPr/>
          </p:nvSpPr>
          <p:spPr>
            <a:xfrm>
              <a:off x="6998391" y="3380716"/>
              <a:ext cx="25452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  <a:endParaRPr lang="zh-CN" altLang="en-US" sz="16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67" name="图片 6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24846">
            <a:off x="7898197" y="3273959"/>
            <a:ext cx="541090" cy="245951"/>
          </a:xfrm>
          <a:prstGeom prst="rect">
            <a:avLst/>
          </a:prstGeom>
        </p:spPr>
      </p:pic>
      <p:grpSp>
        <p:nvGrpSpPr>
          <p:cNvPr id="68" name="组合 67"/>
          <p:cNvGrpSpPr/>
          <p:nvPr/>
        </p:nvGrpSpPr>
        <p:grpSpPr>
          <a:xfrm>
            <a:off x="8469599" y="5965894"/>
            <a:ext cx="898503" cy="512431"/>
            <a:chOff x="6776512" y="3379737"/>
            <a:chExt cx="898503" cy="512431"/>
          </a:xfrm>
        </p:grpSpPr>
        <p:sp>
          <p:nvSpPr>
            <p:cNvPr id="69" name="文本框 68"/>
            <p:cNvSpPr txBox="1"/>
            <p:nvPr/>
          </p:nvSpPr>
          <p:spPr>
            <a:xfrm>
              <a:off x="6776512" y="3430503"/>
              <a:ext cx="89850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N/m</a:t>
              </a:r>
              <a:endPara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0" name="文本框 69"/>
            <p:cNvSpPr txBox="1"/>
            <p:nvPr/>
          </p:nvSpPr>
          <p:spPr>
            <a:xfrm>
              <a:off x="7287771" y="3379737"/>
              <a:ext cx="25452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  <a:endParaRPr lang="zh-CN" altLang="en-US" sz="1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4968648" y="5230988"/>
            <a:ext cx="1934712" cy="515838"/>
            <a:chOff x="7013177" y="1072080"/>
            <a:chExt cx="1934712" cy="515838"/>
          </a:xfrm>
        </p:grpSpPr>
        <p:grpSp>
          <p:nvGrpSpPr>
            <p:cNvPr id="72" name="组合 71"/>
            <p:cNvGrpSpPr/>
            <p:nvPr/>
          </p:nvGrpSpPr>
          <p:grpSpPr>
            <a:xfrm>
              <a:off x="7176654" y="1072080"/>
              <a:ext cx="898503" cy="512431"/>
              <a:chOff x="6776512" y="3379737"/>
              <a:chExt cx="898503" cy="512431"/>
            </a:xfrm>
          </p:grpSpPr>
          <p:sp>
            <p:nvSpPr>
              <p:cNvPr id="75" name="文本框 74"/>
              <p:cNvSpPr txBox="1"/>
              <p:nvPr/>
            </p:nvSpPr>
            <p:spPr>
              <a:xfrm>
                <a:off x="6776512" y="3430503"/>
                <a:ext cx="898503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N/m</a:t>
                </a:r>
                <a:endParaRPr lang="zh-CN" alt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76" name="文本框 75"/>
              <p:cNvSpPr txBox="1"/>
              <p:nvPr/>
            </p:nvSpPr>
            <p:spPr>
              <a:xfrm>
                <a:off x="7287771" y="3379737"/>
                <a:ext cx="254524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6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endParaRPr lang="zh-CN" altLang="en-US" sz="16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73" name="文本框 72"/>
            <p:cNvSpPr txBox="1"/>
            <p:nvPr/>
          </p:nvSpPr>
          <p:spPr>
            <a:xfrm>
              <a:off x="7942437" y="1126253"/>
              <a:ext cx="10054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= 1Pa</a:t>
              </a:r>
              <a:endPara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4" name="文本框 73"/>
            <p:cNvSpPr txBox="1"/>
            <p:nvPr/>
          </p:nvSpPr>
          <p:spPr>
            <a:xfrm>
              <a:off x="7013177" y="1126253"/>
              <a:ext cx="31279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endPara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77" name="圆角矩形 76"/>
          <p:cNvSpPr/>
          <p:nvPr/>
        </p:nvSpPr>
        <p:spPr>
          <a:xfrm>
            <a:off x="4872705" y="5156554"/>
            <a:ext cx="2030655" cy="693860"/>
          </a:xfrm>
          <a:prstGeom prst="roundRect">
            <a:avLst/>
          </a:prstGeom>
          <a:noFill/>
          <a:ln w="19050">
            <a:solidFill>
              <a:schemeClr val="accent3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78" name="文本框 77"/>
          <p:cNvSpPr txBox="1"/>
          <p:nvPr/>
        </p:nvSpPr>
        <p:spPr>
          <a:xfrm>
            <a:off x="6238361" y="4333333"/>
            <a:ext cx="11739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帕斯卡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9" name="文本框 78"/>
          <p:cNvSpPr txBox="1"/>
          <p:nvPr/>
        </p:nvSpPr>
        <p:spPr>
          <a:xfrm>
            <a:off x="7161139" y="4333333"/>
            <a:ext cx="10563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（帕）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0" name="文本框 79"/>
          <p:cNvSpPr txBox="1"/>
          <p:nvPr/>
        </p:nvSpPr>
        <p:spPr>
          <a:xfrm>
            <a:off x="8133051" y="4338411"/>
            <a:ext cx="5186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81" name="组合 80"/>
          <p:cNvGrpSpPr/>
          <p:nvPr/>
        </p:nvGrpSpPr>
        <p:grpSpPr>
          <a:xfrm>
            <a:off x="4863593" y="4282567"/>
            <a:ext cx="898503" cy="512431"/>
            <a:chOff x="6776512" y="3379737"/>
            <a:chExt cx="898503" cy="512431"/>
          </a:xfrm>
        </p:grpSpPr>
        <p:sp>
          <p:nvSpPr>
            <p:cNvPr id="83" name="文本框 82"/>
            <p:cNvSpPr txBox="1"/>
            <p:nvPr/>
          </p:nvSpPr>
          <p:spPr>
            <a:xfrm>
              <a:off x="6776512" y="3430503"/>
              <a:ext cx="89850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N/m</a:t>
              </a:r>
              <a:endPara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4" name="文本框 83"/>
            <p:cNvSpPr txBox="1"/>
            <p:nvPr/>
          </p:nvSpPr>
          <p:spPr>
            <a:xfrm>
              <a:off x="7287771" y="3379737"/>
              <a:ext cx="25452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  <a:endParaRPr lang="zh-CN" altLang="en-US" sz="16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98" name="图片 9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24846">
            <a:off x="5739691" y="4515025"/>
            <a:ext cx="429845" cy="195385"/>
          </a:xfrm>
          <a:prstGeom prst="rect">
            <a:avLst/>
          </a:prstGeom>
        </p:spPr>
      </p:pic>
      <p:sp>
        <p:nvSpPr>
          <p:cNvPr id="13" name="圆角矩形 12"/>
          <p:cNvSpPr/>
          <p:nvPr/>
        </p:nvSpPr>
        <p:spPr>
          <a:xfrm>
            <a:off x="3588306" y="838426"/>
            <a:ext cx="1190730" cy="624985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压强</a:t>
            </a:r>
            <a:endParaRPr lang="zh-CN" altLang="en-US" sz="24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99" name="图片 9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56" y="1415846"/>
            <a:ext cx="1572904" cy="658425"/>
          </a:xfrm>
          <a:prstGeom prst="rect">
            <a:avLst/>
          </a:prstGeom>
        </p:spPr>
      </p:pic>
      <p:pic>
        <p:nvPicPr>
          <p:cNvPr id="100" name="图片 9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1" y="556374"/>
            <a:ext cx="1572904" cy="658425"/>
          </a:xfrm>
          <a:prstGeom prst="rect">
            <a:avLst/>
          </a:prstGeom>
        </p:spPr>
      </p:pic>
      <p:sp>
        <p:nvSpPr>
          <p:cNvPr id="101" name="文本框 100"/>
          <p:cNvSpPr txBox="1"/>
          <p:nvPr/>
        </p:nvSpPr>
        <p:spPr>
          <a:xfrm>
            <a:off x="168482" y="1468834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知识讲解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2" name="文本框 101"/>
          <p:cNvSpPr txBox="1"/>
          <p:nvPr/>
        </p:nvSpPr>
        <p:spPr>
          <a:xfrm>
            <a:off x="157749" y="630095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新</a:t>
            </a:r>
            <a:r>
              <a:rPr lang="zh-CN" alt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课引入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03" name="组合 102"/>
          <p:cNvGrpSpPr/>
          <p:nvPr/>
        </p:nvGrpSpPr>
        <p:grpSpPr>
          <a:xfrm>
            <a:off x="96056" y="2275316"/>
            <a:ext cx="1572904" cy="658425"/>
            <a:chOff x="3142451" y="548680"/>
            <a:chExt cx="1572904" cy="658425"/>
          </a:xfrm>
        </p:grpSpPr>
        <p:pic>
          <p:nvPicPr>
            <p:cNvPr id="104" name="图片 103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05" name="文本框 104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06" name="组合 105"/>
          <p:cNvGrpSpPr/>
          <p:nvPr/>
        </p:nvGrpSpPr>
        <p:grpSpPr>
          <a:xfrm>
            <a:off x="96056" y="3994254"/>
            <a:ext cx="1572904" cy="658425"/>
            <a:chOff x="3142451" y="548680"/>
            <a:chExt cx="1572904" cy="658425"/>
          </a:xfrm>
        </p:grpSpPr>
        <p:pic>
          <p:nvPicPr>
            <p:cNvPr id="107" name="图片 106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08" name="文本框 107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09" name="组合 108"/>
          <p:cNvGrpSpPr/>
          <p:nvPr/>
        </p:nvGrpSpPr>
        <p:grpSpPr>
          <a:xfrm>
            <a:off x="96056" y="3134785"/>
            <a:ext cx="1572904" cy="658425"/>
            <a:chOff x="3142451" y="548680"/>
            <a:chExt cx="1572904" cy="658425"/>
          </a:xfrm>
        </p:grpSpPr>
        <p:pic>
          <p:nvPicPr>
            <p:cNvPr id="110" name="图片 109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11" name="文本框 110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</a:t>
              </a:r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堂</a:t>
              </a:r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练习</a:t>
              </a:r>
            </a:p>
          </p:txBody>
        </p:sp>
      </p:grpSp>
      <p:grpSp>
        <p:nvGrpSpPr>
          <p:cNvPr id="112" name="组合 111"/>
          <p:cNvGrpSpPr/>
          <p:nvPr/>
        </p:nvGrpSpPr>
        <p:grpSpPr>
          <a:xfrm>
            <a:off x="96056" y="5713109"/>
            <a:ext cx="1572699" cy="658339"/>
            <a:chOff x="3142451" y="548680"/>
            <a:chExt cx="1572904" cy="658425"/>
          </a:xfrm>
        </p:grpSpPr>
        <p:pic>
          <p:nvPicPr>
            <p:cNvPr id="113" name="图片 112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14" name="文本框 11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115" name="组合 114"/>
          <p:cNvGrpSpPr/>
          <p:nvPr/>
        </p:nvGrpSpPr>
        <p:grpSpPr>
          <a:xfrm>
            <a:off x="96056" y="4853723"/>
            <a:ext cx="1572699" cy="658339"/>
            <a:chOff x="3142451" y="548680"/>
            <a:chExt cx="1572904" cy="658425"/>
          </a:xfrm>
        </p:grpSpPr>
        <p:pic>
          <p:nvPicPr>
            <p:cNvPr id="116" name="图片 115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17" name="文本框 116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079958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3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par>
              <p:cTn id="109"/>
            </p:par>
          </p:childTnLst>
        </p:cTn>
      </p:par>
    </p:tnLst>
    <p:bldLst>
      <p:bldP spid="2" grpId="0"/>
      <p:bldP spid="11" grpId="0"/>
      <p:bldP spid="7" grpId="0"/>
      <p:bldP spid="47" grpId="0" animBg="1"/>
      <p:bldP spid="48" grpId="0" animBg="1"/>
      <p:bldP spid="49" grpId="0"/>
      <p:bldP spid="50" grpId="0"/>
      <p:bldP spid="61" grpId="0"/>
      <p:bldP spid="77" grpId="0" animBg="1"/>
      <p:bldP spid="78" grpId="0"/>
      <p:bldP spid="79" grpId="0"/>
      <p:bldP spid="8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7423665" y="1438192"/>
            <a:ext cx="1524266" cy="667318"/>
            <a:chOff x="7591233" y="2259226"/>
            <a:chExt cx="1511325" cy="711848"/>
          </a:xfrm>
        </p:grpSpPr>
        <p:sp>
          <p:nvSpPr>
            <p:cNvPr id="6" name="圆角矩形 5"/>
            <p:cNvSpPr/>
            <p:nvPr/>
          </p:nvSpPr>
          <p:spPr>
            <a:xfrm>
              <a:off x="7591233" y="2259226"/>
              <a:ext cx="1511325" cy="711848"/>
            </a:xfrm>
            <a:prstGeom prst="roundRect">
              <a:avLst/>
            </a:prstGeom>
            <a:ln w="19050">
              <a:solidFill>
                <a:srgbClr val="026BA5"/>
              </a:solidFill>
              <a:prstDash val="dash"/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3200" b="1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grpSp>
          <p:nvGrpSpPr>
            <p:cNvPr id="3" name="组合 2"/>
            <p:cNvGrpSpPr/>
            <p:nvPr/>
          </p:nvGrpSpPr>
          <p:grpSpPr>
            <a:xfrm>
              <a:off x="7736429" y="2306251"/>
              <a:ext cx="1158360" cy="535914"/>
              <a:chOff x="8365648" y="2020073"/>
              <a:chExt cx="1158360" cy="535914"/>
            </a:xfrm>
          </p:grpSpPr>
          <p:sp>
            <p:nvSpPr>
              <p:cNvPr id="8" name="文本框 7"/>
              <p:cNvSpPr txBox="1"/>
              <p:nvPr/>
            </p:nvSpPr>
            <p:spPr>
              <a:xfrm>
                <a:off x="8365648" y="2082389"/>
                <a:ext cx="480767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</a:t>
                </a:r>
                <a:endParaRPr lang="zh-CN" altLang="en-US" sz="2400" i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61" name="文本框 60"/>
              <p:cNvSpPr txBox="1"/>
              <p:nvPr/>
            </p:nvSpPr>
            <p:spPr>
              <a:xfrm>
                <a:off x="8976115" y="2020073"/>
                <a:ext cx="39435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</a:t>
                </a:r>
                <a:endParaRPr lang="zh-CN" altLang="en-US" sz="2400" i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63" name="文本框 62"/>
              <p:cNvSpPr txBox="1"/>
              <p:nvPr/>
            </p:nvSpPr>
            <p:spPr>
              <a:xfrm>
                <a:off x="9134734" y="2043328"/>
                <a:ext cx="38927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2800" i="1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lvl1pPr>
              </a:lstStyle>
              <a:p>
                <a:r>
                  <a:rPr lang="en-US" altLang="zh-CN" sz="2400" dirty="0"/>
                  <a:t>S</a:t>
                </a:r>
                <a:endParaRPr lang="zh-CN" altLang="en-US" sz="2400" dirty="0"/>
              </a:p>
            </p:txBody>
          </p:sp>
          <p:sp>
            <p:nvSpPr>
              <p:cNvPr id="64" name="文本框 63"/>
              <p:cNvSpPr txBox="1"/>
              <p:nvPr/>
            </p:nvSpPr>
            <p:spPr>
              <a:xfrm>
                <a:off x="8676183" y="2032767"/>
                <a:ext cx="320512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</a:t>
                </a:r>
                <a:endParaRPr lang="zh-CN" altLang="en-US" sz="28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2" name="组合 11"/>
          <p:cNvGrpSpPr/>
          <p:nvPr/>
        </p:nvGrpSpPr>
        <p:grpSpPr>
          <a:xfrm>
            <a:off x="5584189" y="1376069"/>
            <a:ext cx="1510907" cy="737017"/>
            <a:chOff x="7591566" y="3278612"/>
            <a:chExt cx="1510907" cy="737017"/>
          </a:xfrm>
        </p:grpSpPr>
        <p:sp>
          <p:nvSpPr>
            <p:cNvPr id="53" name="圆角矩形 52"/>
            <p:cNvSpPr/>
            <p:nvPr/>
          </p:nvSpPr>
          <p:spPr>
            <a:xfrm>
              <a:off x="7591566" y="3333160"/>
              <a:ext cx="1510907" cy="682469"/>
            </a:xfrm>
            <a:prstGeom prst="roundRect">
              <a:avLst/>
            </a:prstGeom>
            <a:ln w="19050">
              <a:solidFill>
                <a:srgbClr val="026BA5"/>
              </a:solidFill>
              <a:prstDash val="dash"/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2400" b="1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7689755" y="3278612"/>
              <a:ext cx="1205951" cy="735421"/>
              <a:chOff x="4479813" y="2954791"/>
              <a:chExt cx="1205951" cy="735421"/>
            </a:xfrm>
          </p:grpSpPr>
          <p:sp>
            <p:nvSpPr>
              <p:cNvPr id="7" name="文本框 6"/>
              <p:cNvSpPr txBox="1"/>
              <p:nvPr/>
            </p:nvSpPr>
            <p:spPr>
              <a:xfrm>
                <a:off x="5197656" y="3228547"/>
                <a:ext cx="365707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</a:t>
                </a:r>
                <a:endParaRPr lang="zh-CN" altLang="en-US" sz="2400" i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67" name="文本框 66"/>
              <p:cNvSpPr txBox="1"/>
              <p:nvPr/>
            </p:nvSpPr>
            <p:spPr>
              <a:xfrm>
                <a:off x="5204997" y="2954791"/>
                <a:ext cx="480767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</a:t>
                </a:r>
                <a:endParaRPr lang="zh-CN" altLang="en-US" sz="2400" i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68" name="文本框 67"/>
              <p:cNvSpPr txBox="1"/>
              <p:nvPr/>
            </p:nvSpPr>
            <p:spPr>
              <a:xfrm>
                <a:off x="4479813" y="3148817"/>
                <a:ext cx="38927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2800" i="1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lvl1pPr>
              </a:lstStyle>
              <a:p>
                <a:r>
                  <a:rPr lang="en-US" altLang="zh-CN" sz="2400"/>
                  <a:t>S</a:t>
                </a:r>
                <a:endParaRPr lang="zh-CN" altLang="en-US" sz="2400"/>
              </a:p>
            </p:txBody>
          </p:sp>
          <p:sp>
            <p:nvSpPr>
              <p:cNvPr id="69" name="文本框 68"/>
              <p:cNvSpPr txBox="1"/>
              <p:nvPr/>
            </p:nvSpPr>
            <p:spPr>
              <a:xfrm>
                <a:off x="4782848" y="3111743"/>
                <a:ext cx="32051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</a:t>
                </a:r>
                <a:endParaRPr lang="zh-CN" alt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70" name="直接连接符 69"/>
              <p:cNvCxnSpPr/>
              <p:nvPr/>
            </p:nvCxnSpPr>
            <p:spPr>
              <a:xfrm>
                <a:off x="5175046" y="3362988"/>
                <a:ext cx="463852" cy="0"/>
              </a:xfrm>
              <a:prstGeom prst="line">
                <a:avLst/>
              </a:prstGeom>
              <a:ln w="1905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</p:grpSp>
      <p:sp>
        <p:nvSpPr>
          <p:cNvPr id="65" name="文本框 64"/>
          <p:cNvSpPr txBox="1"/>
          <p:nvPr/>
        </p:nvSpPr>
        <p:spPr>
          <a:xfrm>
            <a:off x="3435107" y="1555930"/>
            <a:ext cx="18465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4. </a:t>
            </a:r>
            <a:r>
              <a:rPr lang="zh-CN" altLang="en-US" sz="24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变形公式：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1" name="文本框 70"/>
          <p:cNvSpPr txBox="1"/>
          <p:nvPr/>
        </p:nvSpPr>
        <p:spPr>
          <a:xfrm>
            <a:off x="3403732" y="2610226"/>
            <a:ext cx="18465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5. </a:t>
            </a:r>
            <a:r>
              <a:rPr lang="zh-CN" altLang="en-US" sz="24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物理意义：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2" name="文本框 71"/>
          <p:cNvSpPr txBox="1"/>
          <p:nvPr/>
        </p:nvSpPr>
        <p:spPr>
          <a:xfrm>
            <a:off x="5250324" y="2615437"/>
            <a:ext cx="3997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表示压力作用效果的物理量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3541403" y="3350951"/>
            <a:ext cx="6418436" cy="712040"/>
            <a:chOff x="3458081" y="3349158"/>
            <a:chExt cx="6418436" cy="712040"/>
          </a:xfrm>
        </p:grpSpPr>
        <p:sp>
          <p:nvSpPr>
            <p:cNvPr id="14" name="圆角矩形 13"/>
            <p:cNvSpPr/>
            <p:nvPr/>
          </p:nvSpPr>
          <p:spPr>
            <a:xfrm>
              <a:off x="3458081" y="3349158"/>
              <a:ext cx="6418436" cy="712040"/>
            </a:xfrm>
            <a:prstGeom prst="roundRect">
              <a:avLst/>
            </a:prstGeom>
            <a:noFill/>
            <a:ln w="19050">
              <a:solidFill>
                <a:schemeClr val="accent1">
                  <a:lumMod val="75000"/>
                </a:schemeClr>
              </a:solidFill>
              <a:prstDash val="sys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1" dirty="0" smtClean="0">
                  <a:solidFill>
                    <a:srgbClr val="0070C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100Pa  </a:t>
              </a:r>
              <a:r>
                <a:rPr lang="zh-CN" altLang="en-US" sz="2000" b="1" dirty="0" smtClean="0">
                  <a:solidFill>
                    <a:srgbClr val="0070C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→    </a:t>
              </a:r>
              <a:r>
                <a:rPr lang="en-US" altLang="zh-CN" sz="2000" b="1" dirty="0" smtClean="0">
                  <a:solidFill>
                    <a:srgbClr val="0070C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1      </a:t>
              </a:r>
              <a:r>
                <a:rPr lang="zh-CN" altLang="en-US" sz="2000" b="1" dirty="0" smtClean="0">
                  <a:solidFill>
                    <a:srgbClr val="0070C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的面积上受到的压力为</a:t>
              </a:r>
              <a:r>
                <a:rPr lang="en-US" altLang="zh-CN" sz="2000" b="1" dirty="0" smtClean="0">
                  <a:solidFill>
                    <a:srgbClr val="0070C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100N</a:t>
              </a:r>
              <a:endParaRPr lang="zh-CN" altLang="en-US" sz="2000" b="1" dirty="0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73" name="组合 72"/>
            <p:cNvGrpSpPr/>
            <p:nvPr/>
          </p:nvGrpSpPr>
          <p:grpSpPr>
            <a:xfrm>
              <a:off x="5549224" y="3456851"/>
              <a:ext cx="475718" cy="461665"/>
              <a:chOff x="5997557" y="3470943"/>
              <a:chExt cx="475718" cy="461665"/>
            </a:xfrm>
          </p:grpSpPr>
          <p:sp>
            <p:nvSpPr>
              <p:cNvPr id="74" name="文本框 73"/>
              <p:cNvSpPr txBox="1"/>
              <p:nvPr/>
            </p:nvSpPr>
            <p:spPr>
              <a:xfrm>
                <a:off x="5997557" y="3470943"/>
                <a:ext cx="319838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dirty="0" smtClean="0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</a:t>
                </a:r>
                <a:endParaRPr lang="zh-CN" altLang="en-US" sz="2400" dirty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75" name="文本框 74"/>
              <p:cNvSpPr txBox="1"/>
              <p:nvPr/>
            </p:nvSpPr>
            <p:spPr>
              <a:xfrm>
                <a:off x="6218751" y="3477966"/>
                <a:ext cx="254524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600" dirty="0" smtClean="0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endParaRPr lang="zh-CN" altLang="en-US" sz="1600" dirty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3491104" y="4626730"/>
            <a:ext cx="7170165" cy="1015663"/>
            <a:chOff x="3491104" y="4626730"/>
            <a:chExt cx="7170165" cy="1015663"/>
          </a:xfrm>
        </p:grpSpPr>
        <p:sp>
          <p:nvSpPr>
            <p:cNvPr id="17" name="文本框 16"/>
            <p:cNvSpPr txBox="1"/>
            <p:nvPr/>
          </p:nvSpPr>
          <p:spPr>
            <a:xfrm>
              <a:off x="3491104" y="4626730"/>
              <a:ext cx="6974054" cy="1015663"/>
            </a:xfrm>
            <a:prstGeom prst="rect">
              <a:avLst/>
            </a:prstGeom>
            <a:noFill/>
            <a:ln w="19050">
              <a:solidFill>
                <a:srgbClr val="0070C0"/>
              </a:solidFill>
              <a:prstDash val="dashDot"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 </a:t>
              </a:r>
            </a:p>
            <a:p>
              <a:r>
                <a:rPr lang="en-US" altLang="zh-CN" sz="2000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 1</a:t>
              </a:r>
              <a:r>
                <a:rPr lang="zh-CN" altLang="en-US" sz="2000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颗西瓜籽平放时对桌面的压强大约是</a:t>
              </a:r>
              <a:r>
                <a:rPr lang="en-US" altLang="zh-CN" sz="2000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20Pa</a:t>
              </a:r>
            </a:p>
            <a:p>
              <a:endParaRPr lang="en-US" altLang="zh-CN" sz="2000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269047" y="4978886"/>
              <a:ext cx="392222" cy="392222"/>
            </a:xfrm>
            <a:prstGeom prst="rect">
              <a:avLst/>
            </a:prstGeom>
            <a:ln>
              <a:noFill/>
            </a:ln>
          </p:spPr>
        </p:pic>
      </p:grpSp>
      <p:grpSp>
        <p:nvGrpSpPr>
          <p:cNvPr id="80" name="组合 79"/>
          <p:cNvGrpSpPr/>
          <p:nvPr/>
        </p:nvGrpSpPr>
        <p:grpSpPr>
          <a:xfrm>
            <a:off x="3337709" y="437088"/>
            <a:ext cx="1973158" cy="735410"/>
            <a:chOff x="2816462" y="403136"/>
            <a:chExt cx="2330427" cy="899144"/>
          </a:xfrm>
        </p:grpSpPr>
        <p:grpSp>
          <p:nvGrpSpPr>
            <p:cNvPr id="81" name="组合 80"/>
            <p:cNvGrpSpPr/>
            <p:nvPr/>
          </p:nvGrpSpPr>
          <p:grpSpPr>
            <a:xfrm>
              <a:off x="2816462" y="403136"/>
              <a:ext cx="2330427" cy="899144"/>
              <a:chOff x="2758539" y="349904"/>
              <a:chExt cx="2330427" cy="899144"/>
            </a:xfrm>
          </p:grpSpPr>
          <p:grpSp>
            <p:nvGrpSpPr>
              <p:cNvPr id="83" name="组合 82"/>
              <p:cNvGrpSpPr/>
              <p:nvPr/>
            </p:nvGrpSpPr>
            <p:grpSpPr>
              <a:xfrm>
                <a:off x="2758539" y="349904"/>
                <a:ext cx="2330427" cy="899144"/>
                <a:chOff x="3127094" y="518364"/>
                <a:chExt cx="1786796" cy="689395"/>
              </a:xfrm>
            </p:grpSpPr>
            <p:sp>
              <p:nvSpPr>
                <p:cNvPr id="85" name="圆角矩形 84"/>
                <p:cNvSpPr/>
                <p:nvPr/>
              </p:nvSpPr>
              <p:spPr>
                <a:xfrm>
                  <a:off x="3358903" y="667983"/>
                  <a:ext cx="1554987" cy="434877"/>
                </a:xfrm>
                <a:prstGeom prst="roundRect">
                  <a:avLst>
                    <a:gd name="adj" fmla="val 48539"/>
                  </a:avLst>
                </a:prstGeom>
                <a:solidFill>
                  <a:srgbClr val="026BA5"/>
                </a:solidFill>
                <a:ln w="28575">
                  <a:solidFill>
                    <a:schemeClr val="bg1"/>
                  </a:solidFill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86" name="Group 2261"/>
                <p:cNvGrpSpPr/>
                <p:nvPr/>
              </p:nvGrpSpPr>
              <p:grpSpPr>
                <a:xfrm flipH="1">
                  <a:off x="3127094" y="518364"/>
                  <a:ext cx="689395" cy="689395"/>
                  <a:chOff x="-2" y="-1"/>
                  <a:chExt cx="877274" cy="877273"/>
                </a:xfrm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grpSpPr>
              <p:sp>
                <p:nvSpPr>
                  <p:cNvPr id="87" name="Shape 2248"/>
                  <p:cNvSpPr/>
                  <p:nvPr/>
                </p:nvSpPr>
                <p:spPr>
                  <a:xfrm>
                    <a:off x="-2" y="-1"/>
                    <a:ext cx="877274" cy="877273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19679" h="19679" extrusionOk="0">
                        <a:moveTo>
                          <a:pt x="16796" y="2882"/>
                        </a:moveTo>
                        <a:cubicBezTo>
                          <a:pt x="20639" y="6724"/>
                          <a:pt x="20639" y="12954"/>
                          <a:pt x="16796" y="16796"/>
                        </a:cubicBezTo>
                        <a:cubicBezTo>
                          <a:pt x="12954" y="20639"/>
                          <a:pt x="6724" y="20639"/>
                          <a:pt x="2882" y="16796"/>
                        </a:cubicBezTo>
                        <a:cubicBezTo>
                          <a:pt x="-961" y="12954"/>
                          <a:pt x="-961" y="6724"/>
                          <a:pt x="2882" y="2882"/>
                        </a:cubicBezTo>
                        <a:cubicBezTo>
                          <a:pt x="6724" y="-961"/>
                          <a:pt x="12954" y="-961"/>
                          <a:pt x="16796" y="2882"/>
                        </a:cubicBezTo>
                        <a:close/>
                      </a:path>
                    </a:pathLst>
                  </a:custGeom>
                  <a:solidFill>
                    <a:srgbClr val="026BA5"/>
                  </a:solidFill>
                  <a:ln w="28575" cap="flat">
                    <a:solidFill>
                      <a:schemeClr val="bg1"/>
                    </a:solidFill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/>
                  </a:p>
                </p:txBody>
              </p:sp>
              <p:sp>
                <p:nvSpPr>
                  <p:cNvPr id="88" name="Shape 2258"/>
                  <p:cNvSpPr/>
                  <p:nvPr/>
                </p:nvSpPr>
                <p:spPr>
                  <a:xfrm>
                    <a:off x="549890" y="549890"/>
                    <a:ext cx="49604" cy="49605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4168" y="0"/>
                        </a:moveTo>
                        <a:cubicBezTo>
                          <a:pt x="3032" y="1516"/>
                          <a:pt x="1516" y="3032"/>
                          <a:pt x="0" y="4547"/>
                        </a:cubicBezTo>
                        <a:cubicBezTo>
                          <a:pt x="17053" y="21600"/>
                          <a:pt x="17053" y="21600"/>
                          <a:pt x="17053" y="21600"/>
                        </a:cubicBezTo>
                        <a:cubicBezTo>
                          <a:pt x="18568" y="20084"/>
                          <a:pt x="20084" y="18947"/>
                          <a:pt x="21600" y="17432"/>
                        </a:cubicBezTo>
                        <a:cubicBezTo>
                          <a:pt x="4168" y="0"/>
                          <a:pt x="4168" y="0"/>
                          <a:pt x="4168" y="0"/>
                        </a:cubicBezTo>
                      </a:path>
                    </a:pathLst>
                  </a:custGeom>
                  <a:solidFill>
                    <a:srgbClr val="C4C6CA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/>
                  </a:p>
                </p:txBody>
              </p:sp>
            </p:grpSp>
          </p:grpSp>
          <p:sp>
            <p:nvSpPr>
              <p:cNvPr id="84" name="文本框 83"/>
              <p:cNvSpPr txBox="1"/>
              <p:nvPr/>
            </p:nvSpPr>
            <p:spPr>
              <a:xfrm>
                <a:off x="3591916" y="539466"/>
                <a:ext cx="1365940" cy="615454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square" rtlCol="0" anchor="t">
                <a:noAutofit/>
                <a:scene3d>
                  <a:camera prst="orthographicFront"/>
                  <a:lightRig rig="threePt" dir="t"/>
                </a:scene3d>
                <a:sp3d>
                  <a:bevelT w="0" h="0"/>
                  <a:bevelB w="0" h="0"/>
                </a:sp3d>
              </a:bodyPr>
              <a:lstStyle/>
              <a:p>
                <a:pPr algn="ctr"/>
                <a:r>
                  <a:rPr lang="zh-CN" altLang="en-US" sz="24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  <a:sym typeface="+mn-ea"/>
                  </a:rPr>
                  <a:t>压强</a:t>
                </a:r>
                <a:endPara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82" name="Shape 25434"/>
            <p:cNvSpPr/>
            <p:nvPr/>
          </p:nvSpPr>
          <p:spPr>
            <a:xfrm>
              <a:off x="2997631" y="566701"/>
              <a:ext cx="536808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/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38383" y="4776634"/>
            <a:ext cx="1160313" cy="796727"/>
          </a:xfrm>
          <a:prstGeom prst="rect">
            <a:avLst/>
          </a:prstGeom>
        </p:spPr>
      </p:pic>
      <p:pic>
        <p:nvPicPr>
          <p:cNvPr id="55" name="图片 5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56" y="1415846"/>
            <a:ext cx="1572904" cy="658425"/>
          </a:xfrm>
          <a:prstGeom prst="rect">
            <a:avLst/>
          </a:prstGeom>
        </p:spPr>
      </p:pic>
      <p:pic>
        <p:nvPicPr>
          <p:cNvPr id="56" name="图片 5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1" y="556374"/>
            <a:ext cx="1572904" cy="658425"/>
          </a:xfrm>
          <a:prstGeom prst="rect">
            <a:avLst/>
          </a:prstGeom>
        </p:spPr>
      </p:pic>
      <p:sp>
        <p:nvSpPr>
          <p:cNvPr id="57" name="文本框 56"/>
          <p:cNvSpPr txBox="1"/>
          <p:nvPr/>
        </p:nvSpPr>
        <p:spPr>
          <a:xfrm>
            <a:off x="168482" y="1468834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知识讲解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157749" y="630095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新</a:t>
            </a:r>
            <a:r>
              <a:rPr lang="zh-CN" alt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课引入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9" name="组合 58"/>
          <p:cNvGrpSpPr/>
          <p:nvPr/>
        </p:nvGrpSpPr>
        <p:grpSpPr>
          <a:xfrm>
            <a:off x="96056" y="2275316"/>
            <a:ext cx="1572904" cy="658425"/>
            <a:chOff x="3142451" y="548680"/>
            <a:chExt cx="1572904" cy="658425"/>
          </a:xfrm>
        </p:grpSpPr>
        <p:pic>
          <p:nvPicPr>
            <p:cNvPr id="60" name="图片 59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2" name="文本框 61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96056" y="3994254"/>
            <a:ext cx="1572904" cy="658425"/>
            <a:chOff x="3142451" y="548680"/>
            <a:chExt cx="1572904" cy="658425"/>
          </a:xfrm>
        </p:grpSpPr>
        <p:pic>
          <p:nvPicPr>
            <p:cNvPr id="76" name="图片 75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7" name="文本框 7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96056" y="3134785"/>
            <a:ext cx="1572904" cy="658425"/>
            <a:chOff x="3142451" y="548680"/>
            <a:chExt cx="1572904" cy="658425"/>
          </a:xfrm>
        </p:grpSpPr>
        <p:pic>
          <p:nvPicPr>
            <p:cNvPr id="79" name="图片 78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9" name="文本框 8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</a:t>
              </a:r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堂</a:t>
              </a:r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练习</a:t>
              </a:r>
            </a:p>
          </p:txBody>
        </p:sp>
      </p:grpSp>
      <p:grpSp>
        <p:nvGrpSpPr>
          <p:cNvPr id="90" name="组合 89"/>
          <p:cNvGrpSpPr/>
          <p:nvPr/>
        </p:nvGrpSpPr>
        <p:grpSpPr>
          <a:xfrm>
            <a:off x="96056" y="5713109"/>
            <a:ext cx="1572699" cy="658339"/>
            <a:chOff x="3142451" y="548680"/>
            <a:chExt cx="1572904" cy="658425"/>
          </a:xfrm>
        </p:grpSpPr>
        <p:pic>
          <p:nvPicPr>
            <p:cNvPr id="91" name="图片 90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92" name="文本框 91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93" name="组合 92"/>
          <p:cNvGrpSpPr/>
          <p:nvPr/>
        </p:nvGrpSpPr>
        <p:grpSpPr>
          <a:xfrm>
            <a:off x="96056" y="4853723"/>
            <a:ext cx="1572699" cy="658339"/>
            <a:chOff x="3142451" y="548680"/>
            <a:chExt cx="1572904" cy="658425"/>
          </a:xfrm>
        </p:grpSpPr>
        <p:pic>
          <p:nvPicPr>
            <p:cNvPr id="94" name="图片 93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95" name="文本框 94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223117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/>
      <p:bldP spid="71" grpId="0"/>
      <p:bldP spid="7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607046" y="1761165"/>
            <a:ext cx="7993122" cy="830997"/>
            <a:chOff x="3679403" y="1957697"/>
            <a:chExt cx="7993122" cy="830997"/>
          </a:xfrm>
        </p:grpSpPr>
        <p:sp>
          <p:nvSpPr>
            <p:cNvPr id="2" name="文本框 1"/>
            <p:cNvSpPr txBox="1"/>
            <p:nvPr/>
          </p:nvSpPr>
          <p:spPr>
            <a:xfrm>
              <a:off x="3679403" y="1957697"/>
              <a:ext cx="799312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一辆质量为</a:t>
              </a:r>
              <a:r>
                <a:rPr lang="en-US" altLang="zh-CN" sz="2400" dirty="0" smtClean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50t</a:t>
              </a:r>
              <a:r>
                <a:rPr lang="zh-CN" altLang="en-US" sz="24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的坦克（如图）停在水平地面上，它的每条履带与地面的接触面积为</a:t>
              </a:r>
              <a:r>
                <a:rPr lang="en-US" altLang="zh-CN" sz="2400" dirty="0" smtClean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1.5    </a:t>
              </a:r>
              <a:r>
                <a:rPr lang="zh-CN" altLang="en-US" sz="24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，求坦克对地面的压强。</a:t>
              </a:r>
              <a:endPara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grpSp>
          <p:nvGrpSpPr>
            <p:cNvPr id="40" name="组合 39"/>
            <p:cNvGrpSpPr/>
            <p:nvPr/>
          </p:nvGrpSpPr>
          <p:grpSpPr>
            <a:xfrm>
              <a:off x="7423929" y="2251257"/>
              <a:ext cx="471005" cy="523880"/>
              <a:chOff x="5855829" y="3736080"/>
              <a:chExt cx="471005" cy="523880"/>
            </a:xfrm>
          </p:grpSpPr>
          <p:sp>
            <p:nvSpPr>
              <p:cNvPr id="41" name="文本框 40"/>
              <p:cNvSpPr txBox="1"/>
              <p:nvPr/>
            </p:nvSpPr>
            <p:spPr>
              <a:xfrm>
                <a:off x="5855829" y="3798295"/>
                <a:ext cx="319838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</a:t>
                </a:r>
                <a:endParaRPr lang="zh-CN" alt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42" name="文本框 41"/>
              <p:cNvSpPr txBox="1"/>
              <p:nvPr/>
            </p:nvSpPr>
            <p:spPr>
              <a:xfrm>
                <a:off x="6072310" y="3736080"/>
                <a:ext cx="254524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6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endParaRPr lang="zh-CN" altLang="en-US" sz="16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7951" y="2948929"/>
            <a:ext cx="3718429" cy="2305426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075644" y="3082115"/>
            <a:ext cx="411047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解：坦克对地面的压力</a:t>
            </a:r>
            <a:endParaRPr lang="en-US" altLang="zh-CN" sz="2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522973" y="4087839"/>
            <a:ext cx="27448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地面的受力面积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3534512" y="5121862"/>
            <a:ext cx="255223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坦克对地面的压强</a:t>
            </a:r>
          </a:p>
        </p:txBody>
      </p:sp>
      <p:grpSp>
        <p:nvGrpSpPr>
          <p:cNvPr id="13" name="组合 12"/>
          <p:cNvGrpSpPr/>
          <p:nvPr/>
        </p:nvGrpSpPr>
        <p:grpSpPr>
          <a:xfrm>
            <a:off x="3566020" y="3507328"/>
            <a:ext cx="4580837" cy="510423"/>
            <a:chOff x="4072968" y="5927131"/>
            <a:chExt cx="4580837" cy="510423"/>
          </a:xfrm>
        </p:grpSpPr>
        <p:grpSp>
          <p:nvGrpSpPr>
            <p:cNvPr id="12" name="组合 11"/>
            <p:cNvGrpSpPr/>
            <p:nvPr/>
          </p:nvGrpSpPr>
          <p:grpSpPr>
            <a:xfrm>
              <a:off x="4072968" y="5942833"/>
              <a:ext cx="4580837" cy="494721"/>
              <a:chOff x="4072968" y="5942833"/>
              <a:chExt cx="4580837" cy="494721"/>
            </a:xfrm>
          </p:grpSpPr>
          <p:sp>
            <p:nvSpPr>
              <p:cNvPr id="6" name="文本框 5"/>
              <p:cNvSpPr txBox="1"/>
              <p:nvPr/>
            </p:nvSpPr>
            <p:spPr>
              <a:xfrm>
                <a:off x="4072968" y="6037444"/>
                <a:ext cx="4580837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000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 </a:t>
                </a:r>
                <a:r>
                  <a:rPr lang="en-US" altLang="zh-CN" sz="20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 </a:t>
                </a:r>
                <a:r>
                  <a:rPr lang="en-US" altLang="zh-CN" sz="2000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G </a:t>
                </a:r>
                <a:r>
                  <a:rPr lang="en-US" altLang="zh-CN" sz="20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 5×10  kg×9.8N/kg = 4.9×10  N      </a:t>
                </a:r>
                <a:endParaRPr lang="zh-CN" altLang="en-US" sz="2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0" name="文本框 9"/>
              <p:cNvSpPr txBox="1"/>
              <p:nvPr/>
            </p:nvSpPr>
            <p:spPr>
              <a:xfrm>
                <a:off x="5598376" y="5942833"/>
                <a:ext cx="26395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4   </a:t>
                </a:r>
                <a:endParaRPr lang="zh-CN" altLang="en-US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11" name="文本框 10"/>
            <p:cNvSpPr txBox="1"/>
            <p:nvPr/>
          </p:nvSpPr>
          <p:spPr>
            <a:xfrm>
              <a:off x="8128153" y="5927131"/>
              <a:ext cx="31884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5</a:t>
              </a:r>
              <a:endPara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3556326" y="4537118"/>
            <a:ext cx="3770722" cy="479791"/>
            <a:chOff x="3365369" y="4088955"/>
            <a:chExt cx="3780149" cy="479791"/>
          </a:xfrm>
        </p:grpSpPr>
        <p:sp>
          <p:nvSpPr>
            <p:cNvPr id="14" name="文本框 13"/>
            <p:cNvSpPr txBox="1"/>
            <p:nvPr/>
          </p:nvSpPr>
          <p:spPr>
            <a:xfrm>
              <a:off x="3365369" y="4168636"/>
              <a:ext cx="378014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S</a:t>
              </a:r>
              <a:r>
                <a:rPr lang="en-US" altLang="zh-CN" sz="2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= 2×1.5 m   = 3 m </a:t>
              </a:r>
              <a:endParaRPr lang="zh-CN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4729336" y="4088955"/>
              <a:ext cx="2315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  <a:endPara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5504342" y="4094694"/>
              <a:ext cx="2315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  <a:endPara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3582920" y="5434269"/>
            <a:ext cx="4997520" cy="954633"/>
            <a:chOff x="3524311" y="4950274"/>
            <a:chExt cx="4997520" cy="954633"/>
          </a:xfrm>
        </p:grpSpPr>
        <p:sp>
          <p:nvSpPr>
            <p:cNvPr id="44" name="文本框 43"/>
            <p:cNvSpPr txBox="1"/>
            <p:nvPr/>
          </p:nvSpPr>
          <p:spPr>
            <a:xfrm>
              <a:off x="4115527" y="5419005"/>
              <a:ext cx="38580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800" i="1"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r>
                <a:rPr lang="en-US" altLang="zh-CN" sz="2000" dirty="0"/>
                <a:t>S</a:t>
              </a:r>
              <a:endParaRPr lang="zh-CN" altLang="en-US" sz="2000" dirty="0"/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3721385" y="5260929"/>
              <a:ext cx="31765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=</a:t>
              </a:r>
              <a:endParaRPr lang="zh-CN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46" name="直接连接符 45"/>
            <p:cNvCxnSpPr/>
            <p:nvPr/>
          </p:nvCxnSpPr>
          <p:spPr>
            <a:xfrm>
              <a:off x="4047494" y="5474266"/>
              <a:ext cx="459719" cy="0"/>
            </a:xfrm>
            <a:prstGeom prst="line">
              <a:avLst/>
            </a:prstGeom>
            <a:ln w="190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48" name="文本框 47"/>
            <p:cNvSpPr txBox="1"/>
            <p:nvPr/>
          </p:nvSpPr>
          <p:spPr>
            <a:xfrm>
              <a:off x="4123980" y="5124506"/>
              <a:ext cx="47648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F</a:t>
              </a:r>
              <a:endParaRPr lang="zh-CN" alt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3524311" y="5240268"/>
              <a:ext cx="35590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p</a:t>
              </a:r>
              <a:endParaRPr lang="zh-CN" alt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4522422" y="5265891"/>
              <a:ext cx="32849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=</a:t>
              </a:r>
              <a:endParaRPr lang="zh-CN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5" name="文本框 64"/>
            <p:cNvSpPr txBox="1"/>
            <p:nvPr/>
          </p:nvSpPr>
          <p:spPr>
            <a:xfrm>
              <a:off x="5236949" y="5504797"/>
              <a:ext cx="62473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800" i="1"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r>
                <a:rPr lang="en-US" altLang="zh-CN" sz="2000" i="0" dirty="0"/>
                <a:t>3 m </a:t>
              </a:r>
              <a:endParaRPr lang="zh-CN" altLang="en-US" sz="2000" i="0" dirty="0"/>
            </a:p>
          </p:txBody>
        </p:sp>
        <p:cxnSp>
          <p:nvCxnSpPr>
            <p:cNvPr id="67" name="直接连接符 66"/>
            <p:cNvCxnSpPr>
              <a:stCxn id="18" idx="3"/>
            </p:cNvCxnSpPr>
            <p:nvPr/>
          </p:nvCxnSpPr>
          <p:spPr>
            <a:xfrm>
              <a:off x="4850912" y="5465946"/>
              <a:ext cx="1465047" cy="0"/>
            </a:xfrm>
            <a:prstGeom prst="line">
              <a:avLst/>
            </a:prstGeom>
            <a:ln w="190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68" name="文本框 67"/>
            <p:cNvSpPr txBox="1"/>
            <p:nvPr/>
          </p:nvSpPr>
          <p:spPr>
            <a:xfrm>
              <a:off x="5072274" y="5104448"/>
              <a:ext cx="157882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4.9×10  N</a:t>
              </a:r>
              <a:endParaRPr lang="zh-CN" alt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0" name="文本框 69"/>
            <p:cNvSpPr txBox="1"/>
            <p:nvPr/>
          </p:nvSpPr>
          <p:spPr>
            <a:xfrm>
              <a:off x="6400898" y="5275352"/>
              <a:ext cx="32849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≈</a:t>
              </a:r>
              <a:endParaRPr lang="zh-CN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5910929" y="4950274"/>
              <a:ext cx="28676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5</a:t>
              </a:r>
              <a:endPara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1" name="文本框 70"/>
            <p:cNvSpPr txBox="1"/>
            <p:nvPr/>
          </p:nvSpPr>
          <p:spPr>
            <a:xfrm>
              <a:off x="5630681" y="5438276"/>
              <a:ext cx="23100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  <a:endPara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2" name="文本框 71"/>
            <p:cNvSpPr txBox="1"/>
            <p:nvPr/>
          </p:nvSpPr>
          <p:spPr>
            <a:xfrm>
              <a:off x="6711844" y="5254931"/>
              <a:ext cx="180998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1.63 ×10  Pa</a:t>
              </a:r>
              <a:endParaRPr lang="zh-CN" alt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3" name="文本框 72"/>
            <p:cNvSpPr txBox="1"/>
            <p:nvPr/>
          </p:nvSpPr>
          <p:spPr>
            <a:xfrm>
              <a:off x="7699052" y="5119837"/>
              <a:ext cx="28676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5</a:t>
              </a:r>
              <a:endPara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3337709" y="437088"/>
            <a:ext cx="1973158" cy="735410"/>
            <a:chOff x="2816462" y="403136"/>
            <a:chExt cx="2330427" cy="899144"/>
          </a:xfrm>
        </p:grpSpPr>
        <p:grpSp>
          <p:nvGrpSpPr>
            <p:cNvPr id="74" name="组合 73"/>
            <p:cNvGrpSpPr/>
            <p:nvPr/>
          </p:nvGrpSpPr>
          <p:grpSpPr>
            <a:xfrm>
              <a:off x="2816462" y="403136"/>
              <a:ext cx="2330427" cy="899144"/>
              <a:chOff x="2758539" y="349904"/>
              <a:chExt cx="2330427" cy="899144"/>
            </a:xfrm>
          </p:grpSpPr>
          <p:grpSp>
            <p:nvGrpSpPr>
              <p:cNvPr id="76" name="组合 75"/>
              <p:cNvGrpSpPr/>
              <p:nvPr/>
            </p:nvGrpSpPr>
            <p:grpSpPr>
              <a:xfrm>
                <a:off x="2758539" y="349904"/>
                <a:ext cx="2330427" cy="899144"/>
                <a:chOff x="3127094" y="518364"/>
                <a:chExt cx="1786796" cy="689395"/>
              </a:xfrm>
            </p:grpSpPr>
            <p:sp>
              <p:nvSpPr>
                <p:cNvPr id="78" name="圆角矩形 77"/>
                <p:cNvSpPr/>
                <p:nvPr/>
              </p:nvSpPr>
              <p:spPr>
                <a:xfrm>
                  <a:off x="3358903" y="667983"/>
                  <a:ext cx="1554987" cy="434877"/>
                </a:xfrm>
                <a:prstGeom prst="roundRect">
                  <a:avLst>
                    <a:gd name="adj" fmla="val 48539"/>
                  </a:avLst>
                </a:prstGeom>
                <a:solidFill>
                  <a:srgbClr val="026BA5"/>
                </a:solidFill>
                <a:ln w="28575">
                  <a:solidFill>
                    <a:schemeClr val="bg1"/>
                  </a:solidFill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79" name="Group 2261"/>
                <p:cNvGrpSpPr/>
                <p:nvPr/>
              </p:nvGrpSpPr>
              <p:grpSpPr>
                <a:xfrm flipH="1">
                  <a:off x="3127094" y="518364"/>
                  <a:ext cx="689395" cy="689395"/>
                  <a:chOff x="-2" y="-1"/>
                  <a:chExt cx="877274" cy="877273"/>
                </a:xfrm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grpSpPr>
              <p:sp>
                <p:nvSpPr>
                  <p:cNvPr id="80" name="Shape 2248"/>
                  <p:cNvSpPr/>
                  <p:nvPr/>
                </p:nvSpPr>
                <p:spPr>
                  <a:xfrm>
                    <a:off x="-2" y="-1"/>
                    <a:ext cx="877274" cy="877273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19679" h="19679" extrusionOk="0">
                        <a:moveTo>
                          <a:pt x="16796" y="2882"/>
                        </a:moveTo>
                        <a:cubicBezTo>
                          <a:pt x="20639" y="6724"/>
                          <a:pt x="20639" y="12954"/>
                          <a:pt x="16796" y="16796"/>
                        </a:cubicBezTo>
                        <a:cubicBezTo>
                          <a:pt x="12954" y="20639"/>
                          <a:pt x="6724" y="20639"/>
                          <a:pt x="2882" y="16796"/>
                        </a:cubicBezTo>
                        <a:cubicBezTo>
                          <a:pt x="-961" y="12954"/>
                          <a:pt x="-961" y="6724"/>
                          <a:pt x="2882" y="2882"/>
                        </a:cubicBezTo>
                        <a:cubicBezTo>
                          <a:pt x="6724" y="-961"/>
                          <a:pt x="12954" y="-961"/>
                          <a:pt x="16796" y="2882"/>
                        </a:cubicBezTo>
                        <a:close/>
                      </a:path>
                    </a:pathLst>
                  </a:custGeom>
                  <a:solidFill>
                    <a:srgbClr val="026BA5"/>
                  </a:solidFill>
                  <a:ln w="28575" cap="flat">
                    <a:solidFill>
                      <a:schemeClr val="bg1"/>
                    </a:solidFill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/>
                  </a:p>
                </p:txBody>
              </p:sp>
              <p:sp>
                <p:nvSpPr>
                  <p:cNvPr id="81" name="Shape 2258"/>
                  <p:cNvSpPr/>
                  <p:nvPr/>
                </p:nvSpPr>
                <p:spPr>
                  <a:xfrm>
                    <a:off x="549890" y="549890"/>
                    <a:ext cx="49604" cy="49605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4168" y="0"/>
                        </a:moveTo>
                        <a:cubicBezTo>
                          <a:pt x="3032" y="1516"/>
                          <a:pt x="1516" y="3032"/>
                          <a:pt x="0" y="4547"/>
                        </a:cubicBezTo>
                        <a:cubicBezTo>
                          <a:pt x="17053" y="21600"/>
                          <a:pt x="17053" y="21600"/>
                          <a:pt x="17053" y="21600"/>
                        </a:cubicBezTo>
                        <a:cubicBezTo>
                          <a:pt x="18568" y="20084"/>
                          <a:pt x="20084" y="18947"/>
                          <a:pt x="21600" y="17432"/>
                        </a:cubicBezTo>
                        <a:cubicBezTo>
                          <a:pt x="4168" y="0"/>
                          <a:pt x="4168" y="0"/>
                          <a:pt x="4168" y="0"/>
                        </a:cubicBezTo>
                      </a:path>
                    </a:pathLst>
                  </a:custGeom>
                  <a:solidFill>
                    <a:srgbClr val="C4C6CA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/>
                  </a:p>
                </p:txBody>
              </p:sp>
            </p:grpSp>
          </p:grpSp>
          <p:sp>
            <p:nvSpPr>
              <p:cNvPr id="77" name="文本框 76"/>
              <p:cNvSpPr txBox="1"/>
              <p:nvPr/>
            </p:nvSpPr>
            <p:spPr>
              <a:xfrm>
                <a:off x="3591916" y="539466"/>
                <a:ext cx="1365940" cy="615454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square" rtlCol="0" anchor="t">
                <a:noAutofit/>
                <a:scene3d>
                  <a:camera prst="orthographicFront"/>
                  <a:lightRig rig="threePt" dir="t"/>
                </a:scene3d>
                <a:sp3d>
                  <a:bevelT w="0" h="0"/>
                  <a:bevelB w="0" h="0"/>
                </a:sp3d>
              </a:bodyPr>
              <a:lstStyle/>
              <a:p>
                <a:pPr algn="ctr"/>
                <a:r>
                  <a:rPr lang="zh-CN" altLang="en-US" sz="24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  <a:sym typeface="+mn-ea"/>
                  </a:rPr>
                  <a:t>压强</a:t>
                </a:r>
                <a:endPara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75" name="Shape 25434"/>
            <p:cNvSpPr/>
            <p:nvPr/>
          </p:nvSpPr>
          <p:spPr>
            <a:xfrm>
              <a:off x="2997631" y="566701"/>
              <a:ext cx="536808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/>
            </a:p>
          </p:txBody>
        </p:sp>
      </p:grpSp>
      <p:sp>
        <p:nvSpPr>
          <p:cNvPr id="63" name="圆角矩形 62"/>
          <p:cNvSpPr/>
          <p:nvPr/>
        </p:nvSpPr>
        <p:spPr>
          <a:xfrm>
            <a:off x="3231468" y="1468490"/>
            <a:ext cx="8340420" cy="1330178"/>
          </a:xfrm>
          <a:prstGeom prst="roundRect">
            <a:avLst/>
          </a:prstGeom>
          <a:noFill/>
          <a:ln w="19050">
            <a:solidFill>
              <a:srgbClr val="0070C0"/>
            </a:solidFill>
            <a:prstDash val="sysDot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66" name="圆角矩形 65"/>
          <p:cNvSpPr/>
          <p:nvPr/>
        </p:nvSpPr>
        <p:spPr>
          <a:xfrm>
            <a:off x="10165570" y="1106409"/>
            <a:ext cx="1006239" cy="513023"/>
          </a:xfrm>
          <a:prstGeom prst="roundRect">
            <a:avLst/>
          </a:prstGeom>
          <a:solidFill>
            <a:srgbClr val="CCE4F7"/>
          </a:solidFill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例题</a:t>
            </a:r>
            <a:endParaRPr lang="zh-CN" altLang="en-US" sz="2400" b="1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64" name="图片 6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56" y="1415846"/>
            <a:ext cx="1572904" cy="658425"/>
          </a:xfrm>
          <a:prstGeom prst="rect">
            <a:avLst/>
          </a:prstGeom>
        </p:spPr>
      </p:pic>
      <p:pic>
        <p:nvPicPr>
          <p:cNvPr id="82" name="图片 8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1" y="556374"/>
            <a:ext cx="1572904" cy="658425"/>
          </a:xfrm>
          <a:prstGeom prst="rect">
            <a:avLst/>
          </a:prstGeom>
        </p:spPr>
      </p:pic>
      <p:sp>
        <p:nvSpPr>
          <p:cNvPr id="83" name="文本框 82"/>
          <p:cNvSpPr txBox="1"/>
          <p:nvPr/>
        </p:nvSpPr>
        <p:spPr>
          <a:xfrm>
            <a:off x="168482" y="1468834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知识讲解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4" name="文本框 83"/>
          <p:cNvSpPr txBox="1"/>
          <p:nvPr/>
        </p:nvSpPr>
        <p:spPr>
          <a:xfrm>
            <a:off x="157749" y="630095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新</a:t>
            </a:r>
            <a:r>
              <a:rPr lang="zh-CN" alt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课引入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85" name="组合 84"/>
          <p:cNvGrpSpPr/>
          <p:nvPr/>
        </p:nvGrpSpPr>
        <p:grpSpPr>
          <a:xfrm>
            <a:off x="96056" y="2275316"/>
            <a:ext cx="1572904" cy="658425"/>
            <a:chOff x="3142451" y="548680"/>
            <a:chExt cx="1572904" cy="658425"/>
          </a:xfrm>
        </p:grpSpPr>
        <p:pic>
          <p:nvPicPr>
            <p:cNvPr id="86" name="图片 85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7" name="文本框 8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88" name="组合 87"/>
          <p:cNvGrpSpPr/>
          <p:nvPr/>
        </p:nvGrpSpPr>
        <p:grpSpPr>
          <a:xfrm>
            <a:off x="96056" y="3994254"/>
            <a:ext cx="1572904" cy="658425"/>
            <a:chOff x="3142451" y="548680"/>
            <a:chExt cx="1572904" cy="658425"/>
          </a:xfrm>
        </p:grpSpPr>
        <p:pic>
          <p:nvPicPr>
            <p:cNvPr id="89" name="图片 88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90" name="文本框 8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91" name="组合 90"/>
          <p:cNvGrpSpPr/>
          <p:nvPr/>
        </p:nvGrpSpPr>
        <p:grpSpPr>
          <a:xfrm>
            <a:off x="96056" y="3134785"/>
            <a:ext cx="1572904" cy="658425"/>
            <a:chOff x="3142451" y="548680"/>
            <a:chExt cx="1572904" cy="658425"/>
          </a:xfrm>
        </p:grpSpPr>
        <p:pic>
          <p:nvPicPr>
            <p:cNvPr id="92" name="图片 91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93" name="文本框 9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</a:t>
              </a:r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堂</a:t>
              </a:r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练习</a:t>
              </a:r>
            </a:p>
          </p:txBody>
        </p:sp>
      </p:grpSp>
      <p:grpSp>
        <p:nvGrpSpPr>
          <p:cNvPr id="94" name="组合 93"/>
          <p:cNvGrpSpPr/>
          <p:nvPr/>
        </p:nvGrpSpPr>
        <p:grpSpPr>
          <a:xfrm>
            <a:off x="96056" y="5713109"/>
            <a:ext cx="1572699" cy="658339"/>
            <a:chOff x="3142451" y="548680"/>
            <a:chExt cx="1572904" cy="658425"/>
          </a:xfrm>
        </p:grpSpPr>
        <p:pic>
          <p:nvPicPr>
            <p:cNvPr id="95" name="图片 94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96" name="文本框 9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97" name="组合 96"/>
          <p:cNvGrpSpPr/>
          <p:nvPr/>
        </p:nvGrpSpPr>
        <p:grpSpPr>
          <a:xfrm>
            <a:off x="96056" y="4853723"/>
            <a:ext cx="1572699" cy="658339"/>
            <a:chOff x="3142451" y="548680"/>
            <a:chExt cx="1572904" cy="658425"/>
          </a:xfrm>
        </p:grpSpPr>
        <p:pic>
          <p:nvPicPr>
            <p:cNvPr id="98" name="图片 97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99" name="文本框 98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286962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63" grpId="0" animBg="1"/>
      <p:bldP spid="6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圆角矩形 39"/>
          <p:cNvSpPr/>
          <p:nvPr/>
        </p:nvSpPr>
        <p:spPr>
          <a:xfrm>
            <a:off x="3350163" y="1615070"/>
            <a:ext cx="1102315" cy="494288"/>
          </a:xfrm>
          <a:prstGeom prst="roundRect">
            <a:avLst/>
          </a:prstGeom>
          <a:solidFill>
            <a:srgbClr val="CCE4F7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试一试</a:t>
            </a:r>
            <a:endParaRPr lang="zh-CN" altLang="en-US" sz="2000" b="1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4671650" y="1635492"/>
            <a:ext cx="55065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估算自己双脚站立时对水平地面的压强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4856423" y="2607926"/>
            <a:ext cx="37343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 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en-US" altLang="zh-CN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 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 50  kg×10N/kg = 500N      </a:t>
            </a:r>
            <a:endParaRPr lang="zh-CN" alt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4820072" y="3260265"/>
            <a:ext cx="3770722" cy="515373"/>
            <a:chOff x="3213047" y="3817410"/>
            <a:chExt cx="3770722" cy="515373"/>
          </a:xfrm>
        </p:grpSpPr>
        <p:grpSp>
          <p:nvGrpSpPr>
            <p:cNvPr id="47" name="组合 46"/>
            <p:cNvGrpSpPr/>
            <p:nvPr/>
          </p:nvGrpSpPr>
          <p:grpSpPr>
            <a:xfrm>
              <a:off x="3213047" y="3817410"/>
              <a:ext cx="3770722" cy="515373"/>
              <a:chOff x="3365369" y="4053373"/>
              <a:chExt cx="3780149" cy="515373"/>
            </a:xfrm>
          </p:grpSpPr>
          <p:sp>
            <p:nvSpPr>
              <p:cNvPr id="48" name="文本框 47"/>
              <p:cNvSpPr txBox="1"/>
              <p:nvPr/>
            </p:nvSpPr>
            <p:spPr>
              <a:xfrm>
                <a:off x="3365369" y="4168636"/>
                <a:ext cx="3780149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000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</a:t>
                </a:r>
                <a:r>
                  <a:rPr lang="en-US" altLang="zh-CN" sz="20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= 2×120×10   m   = 0.024 m </a:t>
                </a:r>
                <a:endParaRPr lang="zh-CN" altLang="en-US" sz="2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49" name="文本框 48"/>
              <p:cNvSpPr txBox="1"/>
              <p:nvPr/>
            </p:nvSpPr>
            <p:spPr>
              <a:xfrm>
                <a:off x="5028345" y="4053373"/>
                <a:ext cx="59627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-4</a:t>
                </a:r>
                <a:endParaRPr lang="zh-CN" altLang="en-US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53" name="文本框 52"/>
              <p:cNvSpPr txBox="1"/>
              <p:nvPr/>
            </p:nvSpPr>
            <p:spPr>
              <a:xfrm>
                <a:off x="5398059" y="4053373"/>
                <a:ext cx="23158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endParaRPr lang="zh-CN" altLang="en-US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61" name="文本框 60"/>
            <p:cNvSpPr txBox="1"/>
            <p:nvPr/>
          </p:nvSpPr>
          <p:spPr>
            <a:xfrm>
              <a:off x="6482313" y="3847177"/>
              <a:ext cx="23100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  <a:endPara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4829499" y="3931382"/>
            <a:ext cx="4601635" cy="861677"/>
            <a:chOff x="3524311" y="5063049"/>
            <a:chExt cx="4601635" cy="861677"/>
          </a:xfrm>
        </p:grpSpPr>
        <p:sp>
          <p:nvSpPr>
            <p:cNvPr id="63" name="文本框 62"/>
            <p:cNvSpPr txBox="1"/>
            <p:nvPr/>
          </p:nvSpPr>
          <p:spPr>
            <a:xfrm>
              <a:off x="4115527" y="5419005"/>
              <a:ext cx="38580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800" i="1"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r>
                <a:rPr lang="en-US" altLang="zh-CN" sz="2000" dirty="0"/>
                <a:t>S</a:t>
              </a:r>
              <a:endParaRPr lang="zh-CN" altLang="en-US" sz="2000" dirty="0"/>
            </a:p>
          </p:txBody>
        </p:sp>
        <p:sp>
          <p:nvSpPr>
            <p:cNvPr id="64" name="文本框 63"/>
            <p:cNvSpPr txBox="1"/>
            <p:nvPr/>
          </p:nvSpPr>
          <p:spPr>
            <a:xfrm>
              <a:off x="3721385" y="5260929"/>
              <a:ext cx="31765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=</a:t>
              </a:r>
              <a:endParaRPr lang="zh-CN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65" name="直接连接符 64"/>
            <p:cNvCxnSpPr/>
            <p:nvPr/>
          </p:nvCxnSpPr>
          <p:spPr>
            <a:xfrm>
              <a:off x="4047494" y="5474266"/>
              <a:ext cx="459719" cy="0"/>
            </a:xfrm>
            <a:prstGeom prst="line">
              <a:avLst/>
            </a:prstGeom>
            <a:ln w="190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66" name="文本框 65"/>
            <p:cNvSpPr txBox="1"/>
            <p:nvPr/>
          </p:nvSpPr>
          <p:spPr>
            <a:xfrm>
              <a:off x="4123980" y="5124506"/>
              <a:ext cx="47648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F</a:t>
              </a:r>
              <a:endParaRPr lang="zh-CN" alt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7" name="文本框 66"/>
            <p:cNvSpPr txBox="1"/>
            <p:nvPr/>
          </p:nvSpPr>
          <p:spPr>
            <a:xfrm>
              <a:off x="3524311" y="5240268"/>
              <a:ext cx="35590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p</a:t>
              </a:r>
              <a:endParaRPr lang="zh-CN" alt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8" name="文本框 67"/>
            <p:cNvSpPr txBox="1"/>
            <p:nvPr/>
          </p:nvSpPr>
          <p:spPr>
            <a:xfrm>
              <a:off x="4522422" y="5265891"/>
              <a:ext cx="32849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=</a:t>
              </a:r>
              <a:endParaRPr lang="zh-CN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9" name="文本框 68"/>
            <p:cNvSpPr txBox="1"/>
            <p:nvPr/>
          </p:nvSpPr>
          <p:spPr>
            <a:xfrm>
              <a:off x="4955361" y="5524616"/>
              <a:ext cx="104940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800" i="1"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r>
                <a:rPr lang="en-US" altLang="zh-CN" sz="2000" i="0" dirty="0" smtClean="0"/>
                <a:t>0.024 </a:t>
              </a:r>
              <a:r>
                <a:rPr lang="en-US" altLang="zh-CN" sz="2000" i="0" dirty="0"/>
                <a:t>m </a:t>
              </a:r>
              <a:endParaRPr lang="zh-CN" altLang="en-US" sz="2000" i="0" dirty="0"/>
            </a:p>
          </p:txBody>
        </p:sp>
        <p:cxnSp>
          <p:nvCxnSpPr>
            <p:cNvPr id="70" name="直接连接符 69"/>
            <p:cNvCxnSpPr/>
            <p:nvPr/>
          </p:nvCxnSpPr>
          <p:spPr>
            <a:xfrm flipV="1">
              <a:off x="4919538" y="5465946"/>
              <a:ext cx="1205552" cy="8320"/>
            </a:xfrm>
            <a:prstGeom prst="line">
              <a:avLst/>
            </a:prstGeom>
            <a:ln w="190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71" name="文本框 70"/>
            <p:cNvSpPr txBox="1"/>
            <p:nvPr/>
          </p:nvSpPr>
          <p:spPr>
            <a:xfrm>
              <a:off x="5110407" y="5063049"/>
              <a:ext cx="157882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500 </a:t>
              </a:r>
              <a:r>
                <a:rPr lang="en-US" altLang="zh-CN" sz="2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N</a:t>
              </a:r>
              <a:endParaRPr lang="zh-CN" alt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2" name="文本框 71"/>
            <p:cNvSpPr txBox="1"/>
            <p:nvPr/>
          </p:nvSpPr>
          <p:spPr>
            <a:xfrm>
              <a:off x="6130308" y="5270051"/>
              <a:ext cx="32849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≈</a:t>
              </a:r>
              <a:endParaRPr lang="zh-CN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4" name="文本框 73"/>
            <p:cNvSpPr txBox="1"/>
            <p:nvPr/>
          </p:nvSpPr>
          <p:spPr>
            <a:xfrm>
              <a:off x="5772086" y="5438276"/>
              <a:ext cx="23100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  <a:endPara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5" name="文本框 74"/>
            <p:cNvSpPr txBox="1"/>
            <p:nvPr/>
          </p:nvSpPr>
          <p:spPr>
            <a:xfrm>
              <a:off x="6315959" y="5270051"/>
              <a:ext cx="180998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2.08 ×10  Pa</a:t>
              </a:r>
              <a:endParaRPr lang="zh-CN" alt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6" name="文本框 75"/>
            <p:cNvSpPr txBox="1"/>
            <p:nvPr/>
          </p:nvSpPr>
          <p:spPr>
            <a:xfrm>
              <a:off x="7325617" y="5124506"/>
              <a:ext cx="28676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4</a:t>
              </a:r>
              <a:endPara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 rot="21159757">
            <a:off x="8470402" y="3170035"/>
            <a:ext cx="2524024" cy="400110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注意面积单位的换算</a:t>
            </a:r>
            <a:endParaRPr lang="zh-CN" altLang="en-US" sz="2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856422" y="5488382"/>
            <a:ext cx="507000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行走时和站立时对水平地面的压强一样吗？</a:t>
            </a:r>
            <a:endParaRPr lang="zh-CN" altLang="en-US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2414" y="4664403"/>
            <a:ext cx="1508969" cy="171720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73" name="组合 72"/>
          <p:cNvGrpSpPr/>
          <p:nvPr/>
        </p:nvGrpSpPr>
        <p:grpSpPr>
          <a:xfrm>
            <a:off x="3337709" y="437088"/>
            <a:ext cx="1973158" cy="735410"/>
            <a:chOff x="2816462" y="403136"/>
            <a:chExt cx="2330427" cy="899144"/>
          </a:xfrm>
        </p:grpSpPr>
        <p:grpSp>
          <p:nvGrpSpPr>
            <p:cNvPr id="78" name="组合 77"/>
            <p:cNvGrpSpPr/>
            <p:nvPr/>
          </p:nvGrpSpPr>
          <p:grpSpPr>
            <a:xfrm>
              <a:off x="2816462" y="403136"/>
              <a:ext cx="2330427" cy="899144"/>
              <a:chOff x="2758539" y="349904"/>
              <a:chExt cx="2330427" cy="899144"/>
            </a:xfrm>
          </p:grpSpPr>
          <p:grpSp>
            <p:nvGrpSpPr>
              <p:cNvPr id="80" name="组合 79"/>
              <p:cNvGrpSpPr/>
              <p:nvPr/>
            </p:nvGrpSpPr>
            <p:grpSpPr>
              <a:xfrm>
                <a:off x="2758539" y="349904"/>
                <a:ext cx="2330427" cy="899144"/>
                <a:chOff x="3127094" y="518364"/>
                <a:chExt cx="1786796" cy="689395"/>
              </a:xfrm>
            </p:grpSpPr>
            <p:sp>
              <p:nvSpPr>
                <p:cNvPr id="82" name="圆角矩形 81"/>
                <p:cNvSpPr/>
                <p:nvPr/>
              </p:nvSpPr>
              <p:spPr>
                <a:xfrm>
                  <a:off x="3358903" y="667983"/>
                  <a:ext cx="1554987" cy="434877"/>
                </a:xfrm>
                <a:prstGeom prst="roundRect">
                  <a:avLst>
                    <a:gd name="adj" fmla="val 48539"/>
                  </a:avLst>
                </a:prstGeom>
                <a:solidFill>
                  <a:srgbClr val="026BA5"/>
                </a:solidFill>
                <a:ln w="28575">
                  <a:solidFill>
                    <a:schemeClr val="bg1"/>
                  </a:solidFill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83" name="Group 2261"/>
                <p:cNvGrpSpPr/>
                <p:nvPr/>
              </p:nvGrpSpPr>
              <p:grpSpPr>
                <a:xfrm flipH="1">
                  <a:off x="3127094" y="518364"/>
                  <a:ext cx="689395" cy="689395"/>
                  <a:chOff x="-2" y="-1"/>
                  <a:chExt cx="877274" cy="877273"/>
                </a:xfrm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grpSpPr>
              <p:sp>
                <p:nvSpPr>
                  <p:cNvPr id="84" name="Shape 2248"/>
                  <p:cNvSpPr/>
                  <p:nvPr/>
                </p:nvSpPr>
                <p:spPr>
                  <a:xfrm>
                    <a:off x="-2" y="-1"/>
                    <a:ext cx="877274" cy="877273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19679" h="19679" extrusionOk="0">
                        <a:moveTo>
                          <a:pt x="16796" y="2882"/>
                        </a:moveTo>
                        <a:cubicBezTo>
                          <a:pt x="20639" y="6724"/>
                          <a:pt x="20639" y="12954"/>
                          <a:pt x="16796" y="16796"/>
                        </a:cubicBezTo>
                        <a:cubicBezTo>
                          <a:pt x="12954" y="20639"/>
                          <a:pt x="6724" y="20639"/>
                          <a:pt x="2882" y="16796"/>
                        </a:cubicBezTo>
                        <a:cubicBezTo>
                          <a:pt x="-961" y="12954"/>
                          <a:pt x="-961" y="6724"/>
                          <a:pt x="2882" y="2882"/>
                        </a:cubicBezTo>
                        <a:cubicBezTo>
                          <a:pt x="6724" y="-961"/>
                          <a:pt x="12954" y="-961"/>
                          <a:pt x="16796" y="2882"/>
                        </a:cubicBezTo>
                        <a:close/>
                      </a:path>
                    </a:pathLst>
                  </a:custGeom>
                  <a:solidFill>
                    <a:srgbClr val="026BA5"/>
                  </a:solidFill>
                  <a:ln w="28575" cap="flat">
                    <a:solidFill>
                      <a:schemeClr val="bg1"/>
                    </a:solidFill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/>
                  </a:p>
                </p:txBody>
              </p:sp>
              <p:sp>
                <p:nvSpPr>
                  <p:cNvPr id="85" name="Shape 2258"/>
                  <p:cNvSpPr/>
                  <p:nvPr/>
                </p:nvSpPr>
                <p:spPr>
                  <a:xfrm>
                    <a:off x="549890" y="549890"/>
                    <a:ext cx="49604" cy="49605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4168" y="0"/>
                        </a:moveTo>
                        <a:cubicBezTo>
                          <a:pt x="3032" y="1516"/>
                          <a:pt x="1516" y="3032"/>
                          <a:pt x="0" y="4547"/>
                        </a:cubicBezTo>
                        <a:cubicBezTo>
                          <a:pt x="17053" y="21600"/>
                          <a:pt x="17053" y="21600"/>
                          <a:pt x="17053" y="21600"/>
                        </a:cubicBezTo>
                        <a:cubicBezTo>
                          <a:pt x="18568" y="20084"/>
                          <a:pt x="20084" y="18947"/>
                          <a:pt x="21600" y="17432"/>
                        </a:cubicBezTo>
                        <a:cubicBezTo>
                          <a:pt x="4168" y="0"/>
                          <a:pt x="4168" y="0"/>
                          <a:pt x="4168" y="0"/>
                        </a:cubicBezTo>
                      </a:path>
                    </a:pathLst>
                  </a:custGeom>
                  <a:solidFill>
                    <a:srgbClr val="C4C6CA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/>
                  </a:p>
                </p:txBody>
              </p:sp>
            </p:grpSp>
          </p:grpSp>
          <p:sp>
            <p:nvSpPr>
              <p:cNvPr id="81" name="文本框 80"/>
              <p:cNvSpPr txBox="1"/>
              <p:nvPr/>
            </p:nvSpPr>
            <p:spPr>
              <a:xfrm>
                <a:off x="3591916" y="539466"/>
                <a:ext cx="1365940" cy="615454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square" rtlCol="0" anchor="t">
                <a:noAutofit/>
                <a:scene3d>
                  <a:camera prst="orthographicFront"/>
                  <a:lightRig rig="threePt" dir="t"/>
                </a:scene3d>
                <a:sp3d>
                  <a:bevelT w="0" h="0"/>
                  <a:bevelB w="0" h="0"/>
                </a:sp3d>
              </a:bodyPr>
              <a:lstStyle/>
              <a:p>
                <a:pPr algn="ctr"/>
                <a:r>
                  <a:rPr lang="zh-CN" altLang="en-US" sz="24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  <a:sym typeface="+mn-ea"/>
                  </a:rPr>
                  <a:t>压强</a:t>
                </a:r>
                <a:endPara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79" name="Shape 25434"/>
            <p:cNvSpPr/>
            <p:nvPr/>
          </p:nvSpPr>
          <p:spPr>
            <a:xfrm>
              <a:off x="2997631" y="566701"/>
              <a:ext cx="536808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/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3849" y="2577678"/>
            <a:ext cx="1071967" cy="2196527"/>
          </a:xfrm>
          <a:prstGeom prst="rect">
            <a:avLst/>
          </a:prstGeom>
        </p:spPr>
      </p:pic>
      <p:pic>
        <p:nvPicPr>
          <p:cNvPr id="57" name="图片 56">
            <a:extLst>
              <a:ext uri="{FF2B5EF4-FFF2-40B4-BE49-F238E27FC236}">
                <a16:creationId xmlns="" xmlns:a16="http://schemas.microsoft.com/office/drawing/2014/main" id="{7FFC1F97-BC55-4AAF-9D5B-853F0F413243}"/>
              </a:ext>
            </a:extLst>
          </p:cNvPr>
          <p:cNvPicPr/>
          <p:nvPr/>
        </p:nvPicPr>
        <p:blipFill rotWithShape="1">
          <a:blip r:embed="rId5"/>
          <a:srcRect l="7916" r="1"/>
          <a:stretch/>
        </p:blipFill>
        <p:spPr bwMode="auto">
          <a:xfrm>
            <a:off x="3350163" y="5362591"/>
            <a:ext cx="1581162" cy="62868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8" name="图片 5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56" y="1415846"/>
            <a:ext cx="1572904" cy="658425"/>
          </a:xfrm>
          <a:prstGeom prst="rect">
            <a:avLst/>
          </a:prstGeom>
        </p:spPr>
      </p:pic>
      <p:pic>
        <p:nvPicPr>
          <p:cNvPr id="59" name="图片 5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1" y="556374"/>
            <a:ext cx="1572904" cy="658425"/>
          </a:xfrm>
          <a:prstGeom prst="rect">
            <a:avLst/>
          </a:prstGeom>
        </p:spPr>
      </p:pic>
      <p:sp>
        <p:nvSpPr>
          <p:cNvPr id="60" name="文本框 59"/>
          <p:cNvSpPr txBox="1"/>
          <p:nvPr/>
        </p:nvSpPr>
        <p:spPr>
          <a:xfrm>
            <a:off x="168482" y="1468834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知识讲解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7" name="文本框 76"/>
          <p:cNvSpPr txBox="1"/>
          <p:nvPr/>
        </p:nvSpPr>
        <p:spPr>
          <a:xfrm>
            <a:off x="157749" y="630095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新</a:t>
            </a:r>
            <a:r>
              <a:rPr lang="zh-CN" alt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课引入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86" name="组合 85"/>
          <p:cNvGrpSpPr/>
          <p:nvPr/>
        </p:nvGrpSpPr>
        <p:grpSpPr>
          <a:xfrm>
            <a:off x="96056" y="2275316"/>
            <a:ext cx="1572904" cy="658425"/>
            <a:chOff x="3142451" y="548680"/>
            <a:chExt cx="1572904" cy="658425"/>
          </a:xfrm>
        </p:grpSpPr>
        <p:pic>
          <p:nvPicPr>
            <p:cNvPr id="87" name="图片 86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8" name="文本框 87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96056" y="3994254"/>
            <a:ext cx="1572904" cy="658425"/>
            <a:chOff x="3142451" y="548680"/>
            <a:chExt cx="1572904" cy="658425"/>
          </a:xfrm>
        </p:grpSpPr>
        <p:pic>
          <p:nvPicPr>
            <p:cNvPr id="90" name="图片 89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91" name="文本框 90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96056" y="3134785"/>
            <a:ext cx="1572904" cy="658425"/>
            <a:chOff x="3142451" y="548680"/>
            <a:chExt cx="1572904" cy="658425"/>
          </a:xfrm>
        </p:grpSpPr>
        <p:pic>
          <p:nvPicPr>
            <p:cNvPr id="93" name="图片 92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94" name="文本框 9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</a:t>
              </a:r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堂</a:t>
              </a:r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练习</a:t>
              </a:r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96056" y="5713109"/>
            <a:ext cx="1572699" cy="658339"/>
            <a:chOff x="3142451" y="548680"/>
            <a:chExt cx="1572904" cy="658425"/>
          </a:xfrm>
        </p:grpSpPr>
        <p:pic>
          <p:nvPicPr>
            <p:cNvPr id="96" name="图片 95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97" name="文本框 9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98" name="组合 97"/>
          <p:cNvGrpSpPr/>
          <p:nvPr/>
        </p:nvGrpSpPr>
        <p:grpSpPr>
          <a:xfrm>
            <a:off x="96056" y="4853723"/>
            <a:ext cx="1572699" cy="658339"/>
            <a:chOff x="3142451" y="548680"/>
            <a:chExt cx="1572904" cy="658425"/>
          </a:xfrm>
        </p:grpSpPr>
        <p:pic>
          <p:nvPicPr>
            <p:cNvPr id="99" name="图片 98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00" name="文本框 99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18929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41" grpId="0"/>
      <p:bldP spid="45" grpId="0"/>
      <p:bldP spid="6" grpId="0"/>
      <p:bldP spid="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0793" y="551020"/>
            <a:ext cx="3894626" cy="265234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4403" y="557707"/>
            <a:ext cx="3894626" cy="25947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文本框 3"/>
          <p:cNvSpPr txBox="1"/>
          <p:nvPr/>
        </p:nvSpPr>
        <p:spPr>
          <a:xfrm>
            <a:off x="10404094" y="982344"/>
            <a:ext cx="14240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冰面救援</a:t>
            </a:r>
            <a:endParaRPr lang="zh-CN" altLang="en-US" sz="2400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5464" y="3754504"/>
            <a:ext cx="4576120" cy="25740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文本框 4"/>
          <p:cNvSpPr txBox="1"/>
          <p:nvPr/>
        </p:nvSpPr>
        <p:spPr>
          <a:xfrm rot="20487623">
            <a:off x="3427781" y="3154018"/>
            <a:ext cx="34590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生活中有时要增大压强</a:t>
            </a:r>
            <a:endParaRPr lang="zh-CN" altLang="en-US" sz="24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7297" y="3707119"/>
            <a:ext cx="2668838" cy="2668838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 rot="20324239">
            <a:off x="8309417" y="3253943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有时又要减小压强</a:t>
            </a: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56" y="1415846"/>
            <a:ext cx="1572904" cy="658425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1" y="556374"/>
            <a:ext cx="1572904" cy="658425"/>
          </a:xfrm>
          <a:prstGeom prst="rect">
            <a:avLst/>
          </a:prstGeom>
        </p:spPr>
      </p:pic>
      <p:sp>
        <p:nvSpPr>
          <p:cNvPr id="29" name="文本框 28"/>
          <p:cNvSpPr txBox="1"/>
          <p:nvPr/>
        </p:nvSpPr>
        <p:spPr>
          <a:xfrm>
            <a:off x="168482" y="1468834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知识讲解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157749" y="630095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新</a:t>
            </a:r>
            <a:r>
              <a:rPr lang="zh-CN" alt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课引入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96056" y="2275316"/>
            <a:ext cx="1572904" cy="658425"/>
            <a:chOff x="3142451" y="548680"/>
            <a:chExt cx="1572904" cy="658425"/>
          </a:xfrm>
        </p:grpSpPr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3" name="文本框 3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96056" y="3994254"/>
            <a:ext cx="1572904" cy="658425"/>
            <a:chOff x="3142451" y="548680"/>
            <a:chExt cx="1572904" cy="658425"/>
          </a:xfrm>
        </p:grpSpPr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96056" y="3134785"/>
            <a:ext cx="1572904" cy="658425"/>
            <a:chOff x="3142451" y="548680"/>
            <a:chExt cx="1572904" cy="658425"/>
          </a:xfrm>
        </p:grpSpPr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9" name="文本框 3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</a:t>
              </a:r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堂</a:t>
              </a:r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练习</a:t>
              </a: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96056" y="5713109"/>
            <a:ext cx="1572699" cy="658339"/>
            <a:chOff x="3142451" y="548680"/>
            <a:chExt cx="1572904" cy="658425"/>
          </a:xfrm>
        </p:grpSpPr>
        <p:pic>
          <p:nvPicPr>
            <p:cNvPr id="41" name="图片 40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2" name="文本框 41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96056" y="4853723"/>
            <a:ext cx="1572699" cy="658339"/>
            <a:chOff x="3142451" y="548680"/>
            <a:chExt cx="1572904" cy="658425"/>
          </a:xfrm>
        </p:grpSpPr>
        <p:pic>
          <p:nvPicPr>
            <p:cNvPr id="44" name="图片 43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5" name="文本框 44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427559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2919354" y="259055"/>
            <a:ext cx="3853518" cy="735410"/>
            <a:chOff x="2816464" y="403136"/>
            <a:chExt cx="4551253" cy="899144"/>
          </a:xfrm>
        </p:grpSpPr>
        <p:grpSp>
          <p:nvGrpSpPr>
            <p:cNvPr id="28" name="组合 27"/>
            <p:cNvGrpSpPr/>
            <p:nvPr/>
          </p:nvGrpSpPr>
          <p:grpSpPr>
            <a:xfrm>
              <a:off x="2816464" y="403136"/>
              <a:ext cx="4551253" cy="899144"/>
              <a:chOff x="2758541" y="349904"/>
              <a:chExt cx="4551253" cy="899144"/>
            </a:xfrm>
          </p:grpSpPr>
          <p:cxnSp>
            <p:nvCxnSpPr>
              <p:cNvPr id="30" name="直接连接符 29"/>
              <p:cNvCxnSpPr/>
              <p:nvPr/>
            </p:nvCxnSpPr>
            <p:spPr>
              <a:xfrm>
                <a:off x="3583419" y="1102861"/>
                <a:ext cx="1872208" cy="0"/>
              </a:xfrm>
              <a:prstGeom prst="line">
                <a:avLst/>
              </a:prstGeom>
              <a:ln w="28575">
                <a:solidFill>
                  <a:schemeClr val="accent6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31" name="组合 30"/>
              <p:cNvGrpSpPr/>
              <p:nvPr/>
            </p:nvGrpSpPr>
            <p:grpSpPr>
              <a:xfrm>
                <a:off x="2758541" y="349904"/>
                <a:ext cx="4551253" cy="899144"/>
                <a:chOff x="3127094" y="518364"/>
                <a:chExt cx="3489557" cy="689395"/>
              </a:xfrm>
            </p:grpSpPr>
            <p:sp>
              <p:nvSpPr>
                <p:cNvPr id="33" name="圆角矩形 32"/>
                <p:cNvSpPr/>
                <p:nvPr/>
              </p:nvSpPr>
              <p:spPr>
                <a:xfrm>
                  <a:off x="3358902" y="667983"/>
                  <a:ext cx="3257749" cy="434877"/>
                </a:xfrm>
                <a:prstGeom prst="roundRect">
                  <a:avLst>
                    <a:gd name="adj" fmla="val 48539"/>
                  </a:avLst>
                </a:prstGeom>
                <a:solidFill>
                  <a:srgbClr val="026BA5"/>
                </a:solidFill>
                <a:ln w="28575">
                  <a:solidFill>
                    <a:schemeClr val="bg1"/>
                  </a:solidFill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34" name="Group 2261"/>
                <p:cNvGrpSpPr/>
                <p:nvPr/>
              </p:nvGrpSpPr>
              <p:grpSpPr>
                <a:xfrm flipH="1">
                  <a:off x="3127094" y="518364"/>
                  <a:ext cx="689395" cy="689395"/>
                  <a:chOff x="-2" y="-1"/>
                  <a:chExt cx="877274" cy="877273"/>
                </a:xfrm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grpSpPr>
              <p:sp>
                <p:nvSpPr>
                  <p:cNvPr id="35" name="Shape 2248"/>
                  <p:cNvSpPr/>
                  <p:nvPr/>
                </p:nvSpPr>
                <p:spPr>
                  <a:xfrm>
                    <a:off x="-2" y="-1"/>
                    <a:ext cx="877274" cy="877273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19679" h="19679" extrusionOk="0">
                        <a:moveTo>
                          <a:pt x="16796" y="2882"/>
                        </a:moveTo>
                        <a:cubicBezTo>
                          <a:pt x="20639" y="6724"/>
                          <a:pt x="20639" y="12954"/>
                          <a:pt x="16796" y="16796"/>
                        </a:cubicBezTo>
                        <a:cubicBezTo>
                          <a:pt x="12954" y="20639"/>
                          <a:pt x="6724" y="20639"/>
                          <a:pt x="2882" y="16796"/>
                        </a:cubicBezTo>
                        <a:cubicBezTo>
                          <a:pt x="-961" y="12954"/>
                          <a:pt x="-961" y="6724"/>
                          <a:pt x="2882" y="2882"/>
                        </a:cubicBezTo>
                        <a:cubicBezTo>
                          <a:pt x="6724" y="-961"/>
                          <a:pt x="12954" y="-961"/>
                          <a:pt x="16796" y="2882"/>
                        </a:cubicBezTo>
                        <a:close/>
                      </a:path>
                    </a:pathLst>
                  </a:custGeom>
                  <a:solidFill>
                    <a:srgbClr val="026BA5"/>
                  </a:solidFill>
                  <a:ln w="28575" cap="flat">
                    <a:solidFill>
                      <a:schemeClr val="bg1"/>
                    </a:solidFill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/>
                  </a:p>
                </p:txBody>
              </p:sp>
              <p:sp>
                <p:nvSpPr>
                  <p:cNvPr id="36" name="Shape 2258"/>
                  <p:cNvSpPr/>
                  <p:nvPr/>
                </p:nvSpPr>
                <p:spPr>
                  <a:xfrm>
                    <a:off x="549890" y="549890"/>
                    <a:ext cx="49604" cy="49605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4168" y="0"/>
                        </a:moveTo>
                        <a:cubicBezTo>
                          <a:pt x="3032" y="1516"/>
                          <a:pt x="1516" y="3032"/>
                          <a:pt x="0" y="4547"/>
                        </a:cubicBezTo>
                        <a:cubicBezTo>
                          <a:pt x="17053" y="21600"/>
                          <a:pt x="17053" y="21600"/>
                          <a:pt x="17053" y="21600"/>
                        </a:cubicBezTo>
                        <a:cubicBezTo>
                          <a:pt x="18568" y="20084"/>
                          <a:pt x="20084" y="18947"/>
                          <a:pt x="21600" y="17432"/>
                        </a:cubicBezTo>
                        <a:cubicBezTo>
                          <a:pt x="4168" y="0"/>
                          <a:pt x="4168" y="0"/>
                          <a:pt x="4168" y="0"/>
                        </a:cubicBezTo>
                      </a:path>
                    </a:pathLst>
                  </a:custGeom>
                  <a:solidFill>
                    <a:srgbClr val="C4C6CA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/>
                  </a:p>
                </p:txBody>
              </p:sp>
            </p:grpSp>
          </p:grpSp>
          <p:sp>
            <p:nvSpPr>
              <p:cNvPr id="32" name="文本框 31"/>
              <p:cNvSpPr txBox="1"/>
              <p:nvPr/>
            </p:nvSpPr>
            <p:spPr>
              <a:xfrm>
                <a:off x="3657683" y="545045"/>
                <a:ext cx="3586768" cy="615454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square" rtlCol="0" anchor="t">
                <a:noAutofit/>
                <a:scene3d>
                  <a:camera prst="orthographicFront"/>
                  <a:lightRig rig="threePt" dir="t"/>
                </a:scene3d>
                <a:sp3d>
                  <a:bevelT w="0" h="0"/>
                  <a:bevelB w="0" h="0"/>
                </a:sp3d>
              </a:bodyPr>
              <a:lstStyle/>
              <a:p>
                <a:pPr algn="ctr"/>
                <a:r>
                  <a:rPr lang="zh-CN" altLang="en-US" sz="240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  <a:sym typeface="+mn-ea"/>
                  </a:rPr>
                  <a:t>怎样减小或增大压强</a:t>
                </a:r>
                <a:endParaRPr lang="zh-CN" altLang="en-US" sz="2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29" name="Shape 25434"/>
            <p:cNvSpPr/>
            <p:nvPr/>
          </p:nvSpPr>
          <p:spPr>
            <a:xfrm>
              <a:off x="2997631" y="566701"/>
              <a:ext cx="536808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/>
            </a:p>
          </p:txBody>
        </p:sp>
      </p:grpSp>
      <p:sp>
        <p:nvSpPr>
          <p:cNvPr id="52" name="圆角矩形 51"/>
          <p:cNvSpPr/>
          <p:nvPr/>
        </p:nvSpPr>
        <p:spPr>
          <a:xfrm>
            <a:off x="3916341" y="4565146"/>
            <a:ext cx="1683612" cy="651391"/>
          </a:xfrm>
          <a:prstGeom prst="roundRect">
            <a:avLst/>
          </a:prstGeom>
          <a:solidFill>
            <a:srgbClr val="97C2EB"/>
          </a:solidFill>
          <a:ln>
            <a:noFill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①增大压力</a:t>
            </a:r>
            <a:endParaRPr lang="zh-CN" altLang="en-US" sz="2000" b="1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3" name="圆角矩形 52"/>
          <p:cNvSpPr/>
          <p:nvPr/>
        </p:nvSpPr>
        <p:spPr>
          <a:xfrm>
            <a:off x="8899330" y="4565147"/>
            <a:ext cx="2163402" cy="651391"/>
          </a:xfrm>
          <a:prstGeom prst="roundRect">
            <a:avLst/>
          </a:prstGeom>
          <a:solidFill>
            <a:srgbClr val="97C2EB"/>
          </a:solidFill>
          <a:ln>
            <a:noFill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②减小受</a:t>
            </a:r>
            <a:r>
              <a:rPr lang="zh-CN" altLang="en-US" sz="20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力面积</a:t>
            </a:r>
          </a:p>
        </p:txBody>
      </p:sp>
      <p:grpSp>
        <p:nvGrpSpPr>
          <p:cNvPr id="81" name="组合 80"/>
          <p:cNvGrpSpPr/>
          <p:nvPr/>
        </p:nvGrpSpPr>
        <p:grpSpPr>
          <a:xfrm>
            <a:off x="9157889" y="5377916"/>
            <a:ext cx="1523377" cy="842629"/>
            <a:chOff x="8627442" y="2433255"/>
            <a:chExt cx="1523377" cy="842629"/>
          </a:xfrm>
        </p:grpSpPr>
        <p:grpSp>
          <p:nvGrpSpPr>
            <p:cNvPr id="82" name="组合 81"/>
            <p:cNvGrpSpPr/>
            <p:nvPr/>
          </p:nvGrpSpPr>
          <p:grpSpPr>
            <a:xfrm>
              <a:off x="8627442" y="2433255"/>
              <a:ext cx="1523377" cy="842629"/>
              <a:chOff x="4951122" y="2660006"/>
              <a:chExt cx="1609932" cy="974462"/>
            </a:xfrm>
          </p:grpSpPr>
          <p:sp>
            <p:nvSpPr>
              <p:cNvPr id="84" name="圆角矩形 83"/>
              <p:cNvSpPr/>
              <p:nvPr/>
            </p:nvSpPr>
            <p:spPr>
              <a:xfrm>
                <a:off x="4951122" y="2714101"/>
                <a:ext cx="1609932" cy="909690"/>
              </a:xfrm>
              <a:prstGeom prst="roundRect">
                <a:avLst/>
              </a:prstGeom>
              <a:ln w="19050">
                <a:prstDash val="dashDot"/>
              </a:ln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b="1">
                  <a:solidFill>
                    <a:srgbClr val="C00000"/>
                  </a:solidFill>
                  <a:latin typeface="隶书" panose="02010509060101010101" pitchFamily="49" charset="-122"/>
                  <a:ea typeface="隶书" panose="02010509060101010101" pitchFamily="49" charset="-122"/>
                </a:endParaRPr>
              </a:p>
            </p:txBody>
          </p:sp>
          <p:grpSp>
            <p:nvGrpSpPr>
              <p:cNvPr id="85" name="组合 84"/>
              <p:cNvGrpSpPr/>
              <p:nvPr/>
            </p:nvGrpSpPr>
            <p:grpSpPr>
              <a:xfrm>
                <a:off x="5053171" y="2660006"/>
                <a:ext cx="1248629" cy="974462"/>
                <a:chOff x="5160437" y="1713211"/>
                <a:chExt cx="1248629" cy="974462"/>
              </a:xfrm>
            </p:grpSpPr>
            <p:sp>
              <p:nvSpPr>
                <p:cNvPr id="86" name="文本框 85"/>
                <p:cNvSpPr txBox="1"/>
                <p:nvPr/>
              </p:nvSpPr>
              <p:spPr>
                <a:xfrm>
                  <a:off x="5920250" y="2153778"/>
                  <a:ext cx="389274" cy="53389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>
                    <a:defRPr sz="2800" i="1">
                      <a:latin typeface="Times New Roman" panose="02020603050405020304" pitchFamily="18" charset="0"/>
                      <a:cs typeface="Times New Roman" panose="02020603050405020304" pitchFamily="18" charset="0"/>
                    </a:defRPr>
                  </a:lvl1pPr>
                </a:lstStyle>
                <a:p>
                  <a:r>
                    <a:rPr lang="en-US" altLang="zh-CN" sz="2400"/>
                    <a:t>S</a:t>
                  </a:r>
                  <a:endParaRPr lang="zh-CN" altLang="en-US" sz="2400"/>
                </a:p>
              </p:txBody>
            </p:sp>
            <p:sp>
              <p:nvSpPr>
                <p:cNvPr id="87" name="文本框 86"/>
                <p:cNvSpPr txBox="1"/>
                <p:nvPr/>
              </p:nvSpPr>
              <p:spPr>
                <a:xfrm>
                  <a:off x="5515748" y="1920347"/>
                  <a:ext cx="320512" cy="53389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2400" dirty="0" smtClean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=</a:t>
                  </a:r>
                  <a:endParaRPr lang="zh-CN" alt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cxnSp>
              <p:nvCxnSpPr>
                <p:cNvPr id="88" name="直接连接符 87"/>
                <p:cNvCxnSpPr/>
                <p:nvPr/>
              </p:nvCxnSpPr>
              <p:spPr>
                <a:xfrm>
                  <a:off x="5901687" y="2187295"/>
                  <a:ext cx="463852" cy="0"/>
                </a:xfrm>
                <a:prstGeom prst="line">
                  <a:avLst/>
                </a:prstGeom>
                <a:ln w="19050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sp>
              <p:nvSpPr>
                <p:cNvPr id="89" name="文本框 88"/>
                <p:cNvSpPr txBox="1"/>
                <p:nvPr/>
              </p:nvSpPr>
              <p:spPr>
                <a:xfrm>
                  <a:off x="5928299" y="1713211"/>
                  <a:ext cx="480767" cy="53389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2400" i="1" dirty="0" smtClean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F</a:t>
                  </a:r>
                  <a:endParaRPr lang="zh-CN" altLang="en-US" sz="2400" i="1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90" name="文本框 89"/>
                <p:cNvSpPr txBox="1"/>
                <p:nvPr/>
              </p:nvSpPr>
              <p:spPr>
                <a:xfrm>
                  <a:off x="5160437" y="1902380"/>
                  <a:ext cx="359102" cy="53389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2400" i="1" smtClean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p</a:t>
                  </a:r>
                  <a:endParaRPr lang="zh-CN" altLang="en-US" sz="2400" i="1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p:grpSp>
        </p:grpSp>
        <p:pic>
          <p:nvPicPr>
            <p:cNvPr id="83" name="图片 8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4624253">
              <a:off x="9620315" y="2982213"/>
              <a:ext cx="319934" cy="145425"/>
            </a:xfrm>
            <a:prstGeom prst="rect">
              <a:avLst/>
            </a:prstGeom>
          </p:spPr>
        </p:pic>
      </p:grpSp>
      <p:grpSp>
        <p:nvGrpSpPr>
          <p:cNvPr id="101" name="组合 100"/>
          <p:cNvGrpSpPr/>
          <p:nvPr/>
        </p:nvGrpSpPr>
        <p:grpSpPr>
          <a:xfrm>
            <a:off x="3916341" y="5396688"/>
            <a:ext cx="1523377" cy="842629"/>
            <a:chOff x="8627442" y="2433255"/>
            <a:chExt cx="1523377" cy="842629"/>
          </a:xfrm>
        </p:grpSpPr>
        <p:grpSp>
          <p:nvGrpSpPr>
            <p:cNvPr id="102" name="组合 101"/>
            <p:cNvGrpSpPr/>
            <p:nvPr/>
          </p:nvGrpSpPr>
          <p:grpSpPr>
            <a:xfrm>
              <a:off x="8627442" y="2433255"/>
              <a:ext cx="1523377" cy="842629"/>
              <a:chOff x="4951122" y="2660006"/>
              <a:chExt cx="1609932" cy="974462"/>
            </a:xfrm>
          </p:grpSpPr>
          <p:sp>
            <p:nvSpPr>
              <p:cNvPr id="104" name="圆角矩形 103"/>
              <p:cNvSpPr/>
              <p:nvPr/>
            </p:nvSpPr>
            <p:spPr>
              <a:xfrm>
                <a:off x="4951122" y="2714101"/>
                <a:ext cx="1609932" cy="909690"/>
              </a:xfrm>
              <a:prstGeom prst="roundRect">
                <a:avLst/>
              </a:prstGeom>
              <a:ln w="19050">
                <a:prstDash val="dashDot"/>
              </a:ln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b="1">
                  <a:solidFill>
                    <a:srgbClr val="C00000"/>
                  </a:solidFill>
                  <a:latin typeface="隶书" panose="02010509060101010101" pitchFamily="49" charset="-122"/>
                  <a:ea typeface="隶书" panose="02010509060101010101" pitchFamily="49" charset="-122"/>
                </a:endParaRPr>
              </a:p>
            </p:txBody>
          </p:sp>
          <p:grpSp>
            <p:nvGrpSpPr>
              <p:cNvPr id="105" name="组合 104"/>
              <p:cNvGrpSpPr/>
              <p:nvPr/>
            </p:nvGrpSpPr>
            <p:grpSpPr>
              <a:xfrm>
                <a:off x="5053171" y="2660006"/>
                <a:ext cx="1248629" cy="974462"/>
                <a:chOff x="5160437" y="1713211"/>
                <a:chExt cx="1248629" cy="974462"/>
              </a:xfrm>
            </p:grpSpPr>
            <p:sp>
              <p:nvSpPr>
                <p:cNvPr id="106" name="文本框 105"/>
                <p:cNvSpPr txBox="1"/>
                <p:nvPr/>
              </p:nvSpPr>
              <p:spPr>
                <a:xfrm>
                  <a:off x="5920250" y="2153778"/>
                  <a:ext cx="389274" cy="53389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>
                    <a:defRPr sz="2800" i="1">
                      <a:latin typeface="Times New Roman" panose="02020603050405020304" pitchFamily="18" charset="0"/>
                      <a:cs typeface="Times New Roman" panose="02020603050405020304" pitchFamily="18" charset="0"/>
                    </a:defRPr>
                  </a:lvl1pPr>
                </a:lstStyle>
                <a:p>
                  <a:r>
                    <a:rPr lang="en-US" altLang="zh-CN" sz="2400"/>
                    <a:t>S</a:t>
                  </a:r>
                  <a:endParaRPr lang="zh-CN" altLang="en-US" sz="2400"/>
                </a:p>
              </p:txBody>
            </p:sp>
            <p:sp>
              <p:nvSpPr>
                <p:cNvPr id="107" name="文本框 106"/>
                <p:cNvSpPr txBox="1"/>
                <p:nvPr/>
              </p:nvSpPr>
              <p:spPr>
                <a:xfrm>
                  <a:off x="5504272" y="1913605"/>
                  <a:ext cx="320512" cy="53389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2400" dirty="0" smtClean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=</a:t>
                  </a:r>
                  <a:endParaRPr lang="zh-CN" alt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cxnSp>
              <p:nvCxnSpPr>
                <p:cNvPr id="108" name="直接连接符 107"/>
                <p:cNvCxnSpPr/>
                <p:nvPr/>
              </p:nvCxnSpPr>
              <p:spPr>
                <a:xfrm>
                  <a:off x="5901687" y="2187295"/>
                  <a:ext cx="463852" cy="0"/>
                </a:xfrm>
                <a:prstGeom prst="line">
                  <a:avLst/>
                </a:prstGeom>
                <a:ln w="19050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sp>
              <p:nvSpPr>
                <p:cNvPr id="109" name="文本框 108"/>
                <p:cNvSpPr txBox="1"/>
                <p:nvPr/>
              </p:nvSpPr>
              <p:spPr>
                <a:xfrm>
                  <a:off x="5928299" y="1713211"/>
                  <a:ext cx="480767" cy="53389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2400" i="1" dirty="0" smtClean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F</a:t>
                  </a:r>
                  <a:endParaRPr lang="zh-CN" altLang="en-US" sz="2400" i="1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10" name="文本框 109"/>
                <p:cNvSpPr txBox="1"/>
                <p:nvPr/>
              </p:nvSpPr>
              <p:spPr>
                <a:xfrm>
                  <a:off x="5160437" y="1902380"/>
                  <a:ext cx="359102" cy="53389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2400" i="1" dirty="0" smtClean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p</a:t>
                  </a:r>
                  <a:endParaRPr lang="zh-CN" altLang="en-US" sz="2400" i="1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p:grpSp>
        </p:grpSp>
        <p:pic>
          <p:nvPicPr>
            <p:cNvPr id="103" name="图片 10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5383490">
              <a:off x="9666091" y="2604780"/>
              <a:ext cx="319460" cy="145210"/>
            </a:xfrm>
            <a:prstGeom prst="rect">
              <a:avLst/>
            </a:prstGeom>
          </p:spPr>
        </p:pic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2750" y="2023211"/>
            <a:ext cx="3886200" cy="2190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3941" y="1787140"/>
            <a:ext cx="3778885" cy="2575940"/>
          </a:xfrm>
          <a:prstGeom prst="rect">
            <a:avLst/>
          </a:prstGeom>
        </p:spPr>
      </p:pic>
      <p:pic>
        <p:nvPicPr>
          <p:cNvPr id="111" name="图片 110"/>
          <p:cNvPicPr>
            <a:picLocks noChangeAspect="1"/>
          </p:cNvPicPr>
          <p:nvPr/>
        </p:nvPicPr>
        <p:blipFill>
          <a:blip r:embed="rId5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383490">
            <a:off x="4190576" y="5767930"/>
            <a:ext cx="319460" cy="145210"/>
          </a:xfrm>
          <a:prstGeom prst="rect">
            <a:avLst/>
          </a:prstGeom>
        </p:spPr>
      </p:pic>
      <p:pic>
        <p:nvPicPr>
          <p:cNvPr id="112" name="图片 111"/>
          <p:cNvPicPr>
            <a:picLocks noChangeAspect="1"/>
          </p:cNvPicPr>
          <p:nvPr/>
        </p:nvPicPr>
        <p:blipFill>
          <a:blip r:embed="rId5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383490">
            <a:off x="9435687" y="5778377"/>
            <a:ext cx="319460" cy="145210"/>
          </a:xfrm>
          <a:prstGeom prst="rect">
            <a:avLst/>
          </a:prstGeom>
        </p:spPr>
      </p:pic>
      <p:sp>
        <p:nvSpPr>
          <p:cNvPr id="54" name="圆角矩形 53"/>
          <p:cNvSpPr/>
          <p:nvPr/>
        </p:nvSpPr>
        <p:spPr>
          <a:xfrm rot="20947628">
            <a:off x="6811620" y="3058080"/>
            <a:ext cx="1631878" cy="566127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增大压强</a:t>
            </a:r>
            <a:endParaRPr lang="zh-CN" altLang="en-US" sz="24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57" name="图片 5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56" y="1415846"/>
            <a:ext cx="1572904" cy="658425"/>
          </a:xfrm>
          <a:prstGeom prst="rect">
            <a:avLst/>
          </a:prstGeom>
        </p:spPr>
      </p:pic>
      <p:pic>
        <p:nvPicPr>
          <p:cNvPr id="58" name="图片 5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1" y="556374"/>
            <a:ext cx="1572904" cy="658425"/>
          </a:xfrm>
          <a:prstGeom prst="rect">
            <a:avLst/>
          </a:prstGeom>
        </p:spPr>
      </p:pic>
      <p:sp>
        <p:nvSpPr>
          <p:cNvPr id="65" name="文本框 64"/>
          <p:cNvSpPr txBox="1"/>
          <p:nvPr/>
        </p:nvSpPr>
        <p:spPr>
          <a:xfrm>
            <a:off x="168482" y="1468834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知识讲解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157749" y="630095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新</a:t>
            </a:r>
            <a:r>
              <a:rPr lang="zh-CN" alt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课引入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7" name="组合 66"/>
          <p:cNvGrpSpPr/>
          <p:nvPr/>
        </p:nvGrpSpPr>
        <p:grpSpPr>
          <a:xfrm>
            <a:off x="96056" y="2275316"/>
            <a:ext cx="1572904" cy="658425"/>
            <a:chOff x="3142451" y="548680"/>
            <a:chExt cx="1572904" cy="658425"/>
          </a:xfrm>
        </p:grpSpPr>
        <p:pic>
          <p:nvPicPr>
            <p:cNvPr id="68" name="图片 67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9" name="文本框 6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96056" y="3994254"/>
            <a:ext cx="1572904" cy="658425"/>
            <a:chOff x="3142451" y="548680"/>
            <a:chExt cx="1572904" cy="658425"/>
          </a:xfrm>
        </p:grpSpPr>
        <p:pic>
          <p:nvPicPr>
            <p:cNvPr id="71" name="图片 70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2" name="文本框 71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96056" y="3134785"/>
            <a:ext cx="1572904" cy="658425"/>
            <a:chOff x="3142451" y="548680"/>
            <a:chExt cx="1572904" cy="658425"/>
          </a:xfrm>
        </p:grpSpPr>
        <p:pic>
          <p:nvPicPr>
            <p:cNvPr id="74" name="图片 73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5" name="文本框 74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</a:t>
              </a:r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堂</a:t>
              </a:r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练习</a:t>
              </a: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96056" y="5713109"/>
            <a:ext cx="1572699" cy="658339"/>
            <a:chOff x="3142451" y="548680"/>
            <a:chExt cx="1572904" cy="658425"/>
          </a:xfrm>
        </p:grpSpPr>
        <p:pic>
          <p:nvPicPr>
            <p:cNvPr id="77" name="图片 76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8" name="文本框 77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96056" y="4853723"/>
            <a:ext cx="1572699" cy="658339"/>
            <a:chOff x="3142451" y="548680"/>
            <a:chExt cx="1572904" cy="658425"/>
          </a:xfrm>
        </p:grpSpPr>
        <p:pic>
          <p:nvPicPr>
            <p:cNvPr id="80" name="图片 79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91" name="文本框 90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648199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 animBg="1"/>
      <p:bldP spid="53" grpId="0" animBg="1"/>
      <p:bldP spid="5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2674471" y="326379"/>
            <a:ext cx="2968316" cy="899144"/>
            <a:chOff x="2669935" y="349904"/>
            <a:chExt cx="2968316" cy="899144"/>
          </a:xfrm>
        </p:grpSpPr>
        <p:cxnSp>
          <p:nvCxnSpPr>
            <p:cNvPr id="29" name="直接连接符 28"/>
            <p:cNvCxnSpPr/>
            <p:nvPr/>
          </p:nvCxnSpPr>
          <p:spPr>
            <a:xfrm>
              <a:off x="3583419" y="1102861"/>
              <a:ext cx="1872208" cy="0"/>
            </a:xfrm>
            <a:prstGeom prst="line">
              <a:avLst/>
            </a:prstGeom>
            <a:ln w="28575">
              <a:solidFill>
                <a:schemeClr val="accent6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1" name="组合 70"/>
            <p:cNvGrpSpPr/>
            <p:nvPr/>
          </p:nvGrpSpPr>
          <p:grpSpPr>
            <a:xfrm>
              <a:off x="2669935" y="349904"/>
              <a:ext cx="2968316" cy="899144"/>
              <a:chOff x="3059156" y="518364"/>
              <a:chExt cx="2275879" cy="689395"/>
            </a:xfrm>
          </p:grpSpPr>
          <p:sp>
            <p:nvSpPr>
              <p:cNvPr id="72" name="圆角矩形 71"/>
              <p:cNvSpPr/>
              <p:nvPr/>
            </p:nvSpPr>
            <p:spPr>
              <a:xfrm>
                <a:off x="3358902" y="667983"/>
                <a:ext cx="1976133" cy="434877"/>
              </a:xfrm>
              <a:prstGeom prst="roundRect">
                <a:avLst>
                  <a:gd name="adj" fmla="val 48539"/>
                </a:avLst>
              </a:prstGeom>
              <a:solidFill>
                <a:srgbClr val="026BA5"/>
              </a:solidFill>
              <a:ln w="28575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73" name="Group 2261"/>
              <p:cNvGrpSpPr/>
              <p:nvPr/>
            </p:nvGrpSpPr>
            <p:grpSpPr>
              <a:xfrm flipH="1">
                <a:off x="3059156" y="518364"/>
                <a:ext cx="757333" cy="689395"/>
                <a:chOff x="-2" y="-1"/>
                <a:chExt cx="963727" cy="877273"/>
              </a:xfrm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75" name="Shape 2248"/>
                <p:cNvSpPr/>
                <p:nvPr/>
              </p:nvSpPr>
              <p:spPr>
                <a:xfrm>
                  <a:off x="-2" y="-1"/>
                  <a:ext cx="877274" cy="87727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  <a:close/>
                    </a:path>
                  </a:pathLst>
                </a:custGeom>
                <a:solidFill>
                  <a:srgbClr val="026BA5"/>
                </a:solidFill>
                <a:ln w="28575" cap="flat">
                  <a:solidFill>
                    <a:schemeClr val="bg1"/>
                  </a:solidFill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/>
                </a:p>
              </p:txBody>
            </p:sp>
            <p:sp>
              <p:nvSpPr>
                <p:cNvPr id="76" name="Shape 2249"/>
                <p:cNvSpPr/>
                <p:nvPr/>
              </p:nvSpPr>
              <p:spPr>
                <a:xfrm>
                  <a:off x="822000" y="384073"/>
                  <a:ext cx="141725" cy="5527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4968" y="0"/>
                      </a:moveTo>
                      <a:lnTo>
                        <a:pt x="0" y="21600"/>
                      </a:lnTo>
                      <a:lnTo>
                        <a:pt x="16848" y="21600"/>
                      </a:lnTo>
                      <a:lnTo>
                        <a:pt x="21600" y="0"/>
                      </a:lnTo>
                      <a:lnTo>
                        <a:pt x="4968" y="0"/>
                      </a:lnTo>
                      <a:close/>
                    </a:path>
                  </a:pathLst>
                </a:custGeom>
                <a:solidFill>
                  <a:srgbClr val="FF642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/>
                </a:p>
              </p:txBody>
            </p:sp>
            <p:sp>
              <p:nvSpPr>
                <p:cNvPr id="77" name="Shape 2250"/>
                <p:cNvSpPr/>
                <p:nvPr/>
              </p:nvSpPr>
              <p:spPr>
                <a:xfrm>
                  <a:off x="822000" y="439345"/>
                  <a:ext cx="141725" cy="5385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0"/>
                      </a:moveTo>
                      <a:lnTo>
                        <a:pt x="16848" y="0"/>
                      </a:lnTo>
                      <a:lnTo>
                        <a:pt x="21600" y="21600"/>
                      </a:lnTo>
                      <a:lnTo>
                        <a:pt x="4968" y="2160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642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/>
                </a:p>
              </p:txBody>
            </p:sp>
            <p:sp>
              <p:nvSpPr>
                <p:cNvPr id="78" name="Shape 2251"/>
                <p:cNvSpPr/>
                <p:nvPr/>
              </p:nvSpPr>
              <p:spPr>
                <a:xfrm>
                  <a:off x="112323" y="107002"/>
                  <a:ext cx="659019" cy="65901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  <a:close/>
                    </a:path>
                  </a:pathLst>
                </a:custGeom>
                <a:solidFill>
                  <a:schemeClr val="accent6">
                    <a:lumMod val="75000"/>
                  </a:scheme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/>
                </a:p>
              </p:txBody>
            </p:sp>
            <p:sp>
              <p:nvSpPr>
                <p:cNvPr id="79" name="Shape 2252"/>
                <p:cNvSpPr/>
                <p:nvPr/>
              </p:nvSpPr>
              <p:spPr>
                <a:xfrm>
                  <a:off x="109128" y="109128"/>
                  <a:ext cx="659018" cy="65901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1800"/>
                      </a:moveTo>
                      <a:cubicBezTo>
                        <a:pt x="15750" y="1800"/>
                        <a:pt x="19800" y="5850"/>
                        <a:pt x="19800" y="10800"/>
                      </a:cubicBezTo>
                      <a:cubicBezTo>
                        <a:pt x="19800" y="15778"/>
                        <a:pt x="15750" y="19800"/>
                        <a:pt x="10800" y="19800"/>
                      </a:cubicBezTo>
                      <a:cubicBezTo>
                        <a:pt x="5850" y="19800"/>
                        <a:pt x="1800" y="15778"/>
                        <a:pt x="1800" y="10800"/>
                      </a:cubicBezTo>
                      <a:cubicBezTo>
                        <a:pt x="1800" y="5850"/>
                        <a:pt x="5850" y="1800"/>
                        <a:pt x="10800" y="1800"/>
                      </a:cubicBezTo>
                      <a:moveTo>
                        <a:pt x="10800" y="0"/>
                      </a:moveTo>
                      <a:cubicBezTo>
                        <a:pt x="4837" y="0"/>
                        <a:pt x="0" y="4837"/>
                        <a:pt x="0" y="10800"/>
                      </a:cubicBezTo>
                      <a:cubicBezTo>
                        <a:pt x="0" y="16791"/>
                        <a:pt x="4837" y="21600"/>
                        <a:pt x="10800" y="21600"/>
                      </a:cubicBezTo>
                      <a:cubicBezTo>
                        <a:pt x="16762" y="21600"/>
                        <a:pt x="21600" y="16791"/>
                        <a:pt x="21600" y="10800"/>
                      </a:cubicBezTo>
                      <a:cubicBezTo>
                        <a:pt x="21600" y="4837"/>
                        <a:pt x="16762" y="0"/>
                        <a:pt x="10800" y="0"/>
                      </a:cubicBezTo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/>
                </a:p>
              </p:txBody>
            </p:sp>
            <p:sp>
              <p:nvSpPr>
                <p:cNvPr id="80" name="Shape 2253"/>
                <p:cNvSpPr/>
                <p:nvPr/>
              </p:nvSpPr>
              <p:spPr>
                <a:xfrm>
                  <a:off x="219674" y="219673"/>
                  <a:ext cx="437928" cy="43792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2700"/>
                      </a:moveTo>
                      <a:cubicBezTo>
                        <a:pt x="15272" y="2700"/>
                        <a:pt x="18900" y="6370"/>
                        <a:pt x="18900" y="10800"/>
                      </a:cubicBezTo>
                      <a:cubicBezTo>
                        <a:pt x="18900" y="15272"/>
                        <a:pt x="15272" y="18900"/>
                        <a:pt x="10800" y="18900"/>
                      </a:cubicBezTo>
                      <a:cubicBezTo>
                        <a:pt x="6328" y="18900"/>
                        <a:pt x="2700" y="15272"/>
                        <a:pt x="2700" y="10800"/>
                      </a:cubicBezTo>
                      <a:cubicBezTo>
                        <a:pt x="2700" y="6370"/>
                        <a:pt x="6328" y="2700"/>
                        <a:pt x="10800" y="2700"/>
                      </a:cubicBezTo>
                      <a:moveTo>
                        <a:pt x="10800" y="0"/>
                      </a:moveTo>
                      <a:cubicBezTo>
                        <a:pt x="4852" y="0"/>
                        <a:pt x="0" y="4852"/>
                        <a:pt x="0" y="10800"/>
                      </a:cubicBezTo>
                      <a:cubicBezTo>
                        <a:pt x="0" y="16791"/>
                        <a:pt x="4852" y="21600"/>
                        <a:pt x="10800" y="21600"/>
                      </a:cubicBezTo>
                      <a:cubicBezTo>
                        <a:pt x="16748" y="21600"/>
                        <a:pt x="21600" y="16791"/>
                        <a:pt x="21600" y="10800"/>
                      </a:cubicBezTo>
                      <a:cubicBezTo>
                        <a:pt x="21600" y="4852"/>
                        <a:pt x="16748" y="0"/>
                        <a:pt x="10800" y="0"/>
                      </a:cubicBezTo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/>
                </a:p>
              </p:txBody>
            </p:sp>
            <p:sp>
              <p:nvSpPr>
                <p:cNvPr id="81" name="Shape 2254"/>
                <p:cNvSpPr/>
                <p:nvPr/>
              </p:nvSpPr>
              <p:spPr>
                <a:xfrm>
                  <a:off x="328800" y="328800"/>
                  <a:ext cx="219673" cy="21967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5400"/>
                      </a:moveTo>
                      <a:cubicBezTo>
                        <a:pt x="13753" y="5400"/>
                        <a:pt x="16200" y="7847"/>
                        <a:pt x="16200" y="10800"/>
                      </a:cubicBezTo>
                      <a:cubicBezTo>
                        <a:pt x="16200" y="13838"/>
                        <a:pt x="13753" y="16200"/>
                        <a:pt x="10800" y="16200"/>
                      </a:cubicBezTo>
                      <a:cubicBezTo>
                        <a:pt x="7847" y="16200"/>
                        <a:pt x="5400" y="13838"/>
                        <a:pt x="5400" y="10800"/>
                      </a:cubicBezTo>
                      <a:cubicBezTo>
                        <a:pt x="5400" y="7847"/>
                        <a:pt x="7847" y="5400"/>
                        <a:pt x="10800" y="5400"/>
                      </a:cubicBezTo>
                      <a:moveTo>
                        <a:pt x="10800" y="0"/>
                      </a:moveTo>
                      <a:cubicBezTo>
                        <a:pt x="4809" y="0"/>
                        <a:pt x="0" y="4894"/>
                        <a:pt x="0" y="10800"/>
                      </a:cubicBezTo>
                      <a:cubicBezTo>
                        <a:pt x="0" y="16791"/>
                        <a:pt x="4809" y="21600"/>
                        <a:pt x="10800" y="21600"/>
                      </a:cubicBezTo>
                      <a:cubicBezTo>
                        <a:pt x="16791" y="21600"/>
                        <a:pt x="21600" y="16791"/>
                        <a:pt x="21600" y="10800"/>
                      </a:cubicBezTo>
                      <a:cubicBezTo>
                        <a:pt x="21600" y="4894"/>
                        <a:pt x="16791" y="0"/>
                        <a:pt x="10800" y="0"/>
                      </a:cubicBezTo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/>
                </a:p>
              </p:txBody>
            </p:sp>
            <p:sp>
              <p:nvSpPr>
                <p:cNvPr id="82" name="Shape 2255"/>
                <p:cNvSpPr/>
                <p:nvPr/>
              </p:nvSpPr>
              <p:spPr>
                <a:xfrm>
                  <a:off x="432259" y="432259"/>
                  <a:ext cx="527215" cy="1275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319" y="21600"/>
                      </a:moveTo>
                      <a:cubicBezTo>
                        <a:pt x="281" y="21600"/>
                        <a:pt x="281" y="21600"/>
                        <a:pt x="281" y="21600"/>
                      </a:cubicBezTo>
                      <a:cubicBezTo>
                        <a:pt x="140" y="21600"/>
                        <a:pt x="0" y="17550"/>
                        <a:pt x="0" y="10800"/>
                      </a:cubicBezTo>
                      <a:cubicBezTo>
                        <a:pt x="0" y="5400"/>
                        <a:pt x="140" y="0"/>
                        <a:pt x="281" y="0"/>
                      </a:cubicBezTo>
                      <a:cubicBezTo>
                        <a:pt x="21319" y="0"/>
                        <a:pt x="21319" y="0"/>
                        <a:pt x="21319" y="0"/>
                      </a:cubicBezTo>
                      <a:cubicBezTo>
                        <a:pt x="21460" y="0"/>
                        <a:pt x="21600" y="5400"/>
                        <a:pt x="21600" y="10800"/>
                      </a:cubicBezTo>
                      <a:cubicBezTo>
                        <a:pt x="21600" y="17550"/>
                        <a:pt x="21460" y="21600"/>
                        <a:pt x="21319" y="21600"/>
                      </a:cubicBezTo>
                    </a:path>
                  </a:pathLst>
                </a:custGeom>
                <a:solidFill>
                  <a:srgbClr val="08191E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/>
                </a:p>
              </p:txBody>
            </p:sp>
            <p:sp>
              <p:nvSpPr>
                <p:cNvPr id="83" name="Shape 2256"/>
                <p:cNvSpPr/>
                <p:nvPr/>
              </p:nvSpPr>
              <p:spPr>
                <a:xfrm>
                  <a:off x="433676" y="432259"/>
                  <a:ext cx="204084" cy="20550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7516" y="16539"/>
                      </a:moveTo>
                      <a:cubicBezTo>
                        <a:pt x="17153" y="16900"/>
                        <a:pt x="16790" y="17172"/>
                        <a:pt x="16427" y="17533"/>
                      </a:cubicBezTo>
                      <a:cubicBezTo>
                        <a:pt x="20511" y="21600"/>
                        <a:pt x="20511" y="21600"/>
                        <a:pt x="20511" y="21600"/>
                      </a:cubicBezTo>
                      <a:cubicBezTo>
                        <a:pt x="20874" y="21329"/>
                        <a:pt x="21237" y="20967"/>
                        <a:pt x="21600" y="20606"/>
                      </a:cubicBezTo>
                      <a:cubicBezTo>
                        <a:pt x="17516" y="16539"/>
                        <a:pt x="17516" y="16539"/>
                        <a:pt x="17516" y="16539"/>
                      </a:cubicBezTo>
                      <a:moveTo>
                        <a:pt x="9257" y="8315"/>
                      </a:moveTo>
                      <a:cubicBezTo>
                        <a:pt x="8894" y="8676"/>
                        <a:pt x="8622" y="9038"/>
                        <a:pt x="8259" y="9309"/>
                      </a:cubicBezTo>
                      <a:cubicBezTo>
                        <a:pt x="12343" y="13466"/>
                        <a:pt x="12343" y="13466"/>
                        <a:pt x="12343" y="13466"/>
                      </a:cubicBezTo>
                      <a:cubicBezTo>
                        <a:pt x="12706" y="13105"/>
                        <a:pt x="13069" y="12743"/>
                        <a:pt x="13341" y="12382"/>
                      </a:cubicBezTo>
                      <a:cubicBezTo>
                        <a:pt x="9257" y="8315"/>
                        <a:pt x="9257" y="8315"/>
                        <a:pt x="9257" y="8315"/>
                      </a:cubicBezTo>
                      <a:moveTo>
                        <a:pt x="0" y="1175"/>
                      </a:moveTo>
                      <a:cubicBezTo>
                        <a:pt x="4084" y="5242"/>
                        <a:pt x="4084" y="5242"/>
                        <a:pt x="4084" y="5242"/>
                      </a:cubicBezTo>
                      <a:cubicBezTo>
                        <a:pt x="4447" y="4971"/>
                        <a:pt x="4810" y="4609"/>
                        <a:pt x="5173" y="4248"/>
                      </a:cubicBezTo>
                      <a:cubicBezTo>
                        <a:pt x="2269" y="1356"/>
                        <a:pt x="2269" y="1356"/>
                        <a:pt x="2269" y="1356"/>
                      </a:cubicBezTo>
                      <a:cubicBezTo>
                        <a:pt x="545" y="1356"/>
                        <a:pt x="545" y="1356"/>
                        <a:pt x="545" y="1356"/>
                      </a:cubicBezTo>
                      <a:cubicBezTo>
                        <a:pt x="363" y="1356"/>
                        <a:pt x="182" y="1356"/>
                        <a:pt x="0" y="1175"/>
                      </a:cubicBezTo>
                      <a:moveTo>
                        <a:pt x="91" y="90"/>
                      </a:moveTo>
                      <a:cubicBezTo>
                        <a:pt x="91" y="90"/>
                        <a:pt x="91" y="90"/>
                        <a:pt x="91" y="90"/>
                      </a:cubicBezTo>
                      <a:cubicBezTo>
                        <a:pt x="91" y="90"/>
                        <a:pt x="91" y="90"/>
                        <a:pt x="91" y="90"/>
                      </a:cubicBezTo>
                      <a:moveTo>
                        <a:pt x="91" y="90"/>
                      </a:moveTo>
                      <a:cubicBezTo>
                        <a:pt x="91" y="90"/>
                        <a:pt x="91" y="90"/>
                        <a:pt x="91" y="90"/>
                      </a:cubicBezTo>
                      <a:cubicBezTo>
                        <a:pt x="91" y="90"/>
                        <a:pt x="91" y="90"/>
                        <a:pt x="91" y="90"/>
                      </a:cubicBezTo>
                      <a:moveTo>
                        <a:pt x="182" y="90"/>
                      </a:moveTo>
                      <a:cubicBezTo>
                        <a:pt x="182" y="90"/>
                        <a:pt x="91" y="90"/>
                        <a:pt x="91" y="90"/>
                      </a:cubicBezTo>
                      <a:cubicBezTo>
                        <a:pt x="91" y="90"/>
                        <a:pt x="182" y="90"/>
                        <a:pt x="182" y="90"/>
                      </a:cubicBezTo>
                      <a:moveTo>
                        <a:pt x="182" y="0"/>
                      </a:moveTo>
                      <a:cubicBezTo>
                        <a:pt x="182" y="0"/>
                        <a:pt x="182" y="90"/>
                        <a:pt x="182" y="90"/>
                      </a:cubicBezTo>
                      <a:cubicBezTo>
                        <a:pt x="182" y="90"/>
                        <a:pt x="182" y="0"/>
                        <a:pt x="182" y="0"/>
                      </a:cubicBezTo>
                      <a:moveTo>
                        <a:pt x="182" y="0"/>
                      </a:moveTo>
                      <a:cubicBezTo>
                        <a:pt x="182" y="0"/>
                        <a:pt x="182" y="0"/>
                        <a:pt x="182" y="0"/>
                      </a:cubicBezTo>
                      <a:cubicBezTo>
                        <a:pt x="182" y="0"/>
                        <a:pt x="182" y="0"/>
                        <a:pt x="182" y="0"/>
                      </a:cubicBezTo>
                      <a:moveTo>
                        <a:pt x="182" y="0"/>
                      </a:moveTo>
                      <a:cubicBezTo>
                        <a:pt x="182" y="0"/>
                        <a:pt x="182" y="0"/>
                        <a:pt x="182" y="0"/>
                      </a:cubicBezTo>
                      <a:cubicBezTo>
                        <a:pt x="182" y="0"/>
                        <a:pt x="182" y="0"/>
                        <a:pt x="182" y="0"/>
                      </a:cubicBezTo>
                    </a:path>
                  </a:pathLst>
                </a:custGeom>
                <a:solidFill>
                  <a:srgbClr val="C45A39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/>
                </a:p>
              </p:txBody>
            </p:sp>
            <p:sp>
              <p:nvSpPr>
                <p:cNvPr id="84" name="Shape 2257"/>
                <p:cNvSpPr/>
                <p:nvPr/>
              </p:nvSpPr>
              <p:spPr>
                <a:xfrm>
                  <a:off x="627838" y="627839"/>
                  <a:ext cx="48188" cy="4960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4547" y="0"/>
                      </a:moveTo>
                      <a:cubicBezTo>
                        <a:pt x="3032" y="1516"/>
                        <a:pt x="1516" y="3032"/>
                        <a:pt x="0" y="4168"/>
                      </a:cubicBezTo>
                      <a:cubicBezTo>
                        <a:pt x="17432" y="21600"/>
                        <a:pt x="17432" y="21600"/>
                        <a:pt x="17432" y="21600"/>
                      </a:cubicBezTo>
                      <a:cubicBezTo>
                        <a:pt x="18947" y="20084"/>
                        <a:pt x="20084" y="18568"/>
                        <a:pt x="21600" y="17053"/>
                      </a:cubicBezTo>
                      <a:cubicBezTo>
                        <a:pt x="4547" y="0"/>
                        <a:pt x="4547" y="0"/>
                        <a:pt x="4547" y="0"/>
                      </a:cubicBezTo>
                    </a:path>
                  </a:pathLst>
                </a:custGeom>
                <a:solidFill>
                  <a:srgbClr val="C4C6CA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/>
                </a:p>
              </p:txBody>
            </p:sp>
            <p:sp>
              <p:nvSpPr>
                <p:cNvPr id="85" name="Shape 2258"/>
                <p:cNvSpPr/>
                <p:nvPr/>
              </p:nvSpPr>
              <p:spPr>
                <a:xfrm>
                  <a:off x="549890" y="549890"/>
                  <a:ext cx="49604" cy="4960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4168" y="0"/>
                      </a:moveTo>
                      <a:cubicBezTo>
                        <a:pt x="3032" y="1516"/>
                        <a:pt x="1516" y="3032"/>
                        <a:pt x="0" y="4547"/>
                      </a:cubicBezTo>
                      <a:cubicBezTo>
                        <a:pt x="17053" y="21600"/>
                        <a:pt x="17053" y="21600"/>
                        <a:pt x="17053" y="21600"/>
                      </a:cubicBezTo>
                      <a:cubicBezTo>
                        <a:pt x="18568" y="20084"/>
                        <a:pt x="20084" y="18947"/>
                        <a:pt x="21600" y="17432"/>
                      </a:cubicBezTo>
                      <a:cubicBezTo>
                        <a:pt x="4168" y="0"/>
                        <a:pt x="4168" y="0"/>
                        <a:pt x="4168" y="0"/>
                      </a:cubicBezTo>
                    </a:path>
                  </a:pathLst>
                </a:custGeom>
                <a:solidFill>
                  <a:srgbClr val="C4C6CA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/>
                </a:p>
              </p:txBody>
            </p:sp>
            <p:sp>
              <p:nvSpPr>
                <p:cNvPr id="86" name="Shape 2259"/>
                <p:cNvSpPr/>
                <p:nvPr/>
              </p:nvSpPr>
              <p:spPr>
                <a:xfrm>
                  <a:off x="471942" y="473359"/>
                  <a:ext cx="49604" cy="4818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4547" y="0"/>
                      </a:moveTo>
                      <a:cubicBezTo>
                        <a:pt x="3032" y="1543"/>
                        <a:pt x="1516" y="3086"/>
                        <a:pt x="0" y="4243"/>
                      </a:cubicBezTo>
                      <a:cubicBezTo>
                        <a:pt x="17432" y="21600"/>
                        <a:pt x="17432" y="21600"/>
                        <a:pt x="17432" y="21600"/>
                      </a:cubicBezTo>
                      <a:cubicBezTo>
                        <a:pt x="18947" y="20443"/>
                        <a:pt x="20084" y="18900"/>
                        <a:pt x="21600" y="17357"/>
                      </a:cubicBezTo>
                      <a:cubicBezTo>
                        <a:pt x="4547" y="0"/>
                        <a:pt x="4547" y="0"/>
                        <a:pt x="4547" y="0"/>
                      </a:cubicBezTo>
                    </a:path>
                  </a:pathLst>
                </a:custGeom>
                <a:solidFill>
                  <a:srgbClr val="C4C6CA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/>
                </a:p>
              </p:txBody>
            </p:sp>
            <p:sp>
              <p:nvSpPr>
                <p:cNvPr id="87" name="Shape 2260"/>
                <p:cNvSpPr/>
                <p:nvPr/>
              </p:nvSpPr>
              <p:spPr>
                <a:xfrm>
                  <a:off x="431487" y="432259"/>
                  <a:ext cx="23448" cy="1275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021" h="21600" extrusionOk="0">
                      <a:moveTo>
                        <a:pt x="6364" y="0"/>
                      </a:moveTo>
                      <a:cubicBezTo>
                        <a:pt x="5592" y="0"/>
                        <a:pt x="4821" y="1350"/>
                        <a:pt x="3278" y="1350"/>
                      </a:cubicBezTo>
                      <a:cubicBezTo>
                        <a:pt x="3278" y="1350"/>
                        <a:pt x="3278" y="1350"/>
                        <a:pt x="3278" y="1350"/>
                      </a:cubicBezTo>
                      <a:cubicBezTo>
                        <a:pt x="3278" y="1350"/>
                        <a:pt x="3278" y="1350"/>
                        <a:pt x="3278" y="1350"/>
                      </a:cubicBezTo>
                      <a:cubicBezTo>
                        <a:pt x="3278" y="1350"/>
                        <a:pt x="3278" y="1350"/>
                        <a:pt x="3278" y="1350"/>
                      </a:cubicBezTo>
                      <a:cubicBezTo>
                        <a:pt x="3278" y="1350"/>
                        <a:pt x="3278" y="1350"/>
                        <a:pt x="3278" y="1350"/>
                      </a:cubicBezTo>
                      <a:cubicBezTo>
                        <a:pt x="3278" y="1350"/>
                        <a:pt x="3278" y="2700"/>
                        <a:pt x="3278" y="2700"/>
                      </a:cubicBezTo>
                      <a:cubicBezTo>
                        <a:pt x="3278" y="2700"/>
                        <a:pt x="3278" y="2700"/>
                        <a:pt x="3278" y="2700"/>
                      </a:cubicBezTo>
                      <a:cubicBezTo>
                        <a:pt x="3278" y="2700"/>
                        <a:pt x="2507" y="2700"/>
                        <a:pt x="2507" y="2700"/>
                      </a:cubicBezTo>
                      <a:cubicBezTo>
                        <a:pt x="2507" y="2700"/>
                        <a:pt x="2507" y="2700"/>
                        <a:pt x="2507" y="2700"/>
                      </a:cubicBezTo>
                      <a:cubicBezTo>
                        <a:pt x="2507" y="2700"/>
                        <a:pt x="2507" y="2700"/>
                        <a:pt x="2507" y="2700"/>
                      </a:cubicBezTo>
                      <a:cubicBezTo>
                        <a:pt x="2507" y="2700"/>
                        <a:pt x="2507" y="2700"/>
                        <a:pt x="2507" y="2700"/>
                      </a:cubicBezTo>
                      <a:cubicBezTo>
                        <a:pt x="2507" y="2700"/>
                        <a:pt x="2507" y="2700"/>
                        <a:pt x="2507" y="2700"/>
                      </a:cubicBezTo>
                      <a:cubicBezTo>
                        <a:pt x="2507" y="2700"/>
                        <a:pt x="2507" y="4050"/>
                        <a:pt x="1735" y="4050"/>
                      </a:cubicBezTo>
                      <a:cubicBezTo>
                        <a:pt x="-579" y="8100"/>
                        <a:pt x="-579" y="14850"/>
                        <a:pt x="1735" y="18900"/>
                      </a:cubicBezTo>
                      <a:cubicBezTo>
                        <a:pt x="1735" y="18900"/>
                        <a:pt x="1735" y="18900"/>
                        <a:pt x="1735" y="18900"/>
                      </a:cubicBezTo>
                      <a:cubicBezTo>
                        <a:pt x="3278" y="21600"/>
                        <a:pt x="4821" y="21600"/>
                        <a:pt x="6364" y="21600"/>
                      </a:cubicBezTo>
                      <a:cubicBezTo>
                        <a:pt x="21021" y="21600"/>
                        <a:pt x="21021" y="21600"/>
                        <a:pt x="21021" y="21600"/>
                      </a:cubicBezTo>
                      <a:cubicBezTo>
                        <a:pt x="10992" y="4050"/>
                        <a:pt x="10992" y="4050"/>
                        <a:pt x="10992" y="4050"/>
                      </a:cubicBezTo>
                      <a:cubicBezTo>
                        <a:pt x="9450" y="1350"/>
                        <a:pt x="7907" y="0"/>
                        <a:pt x="6364" y="0"/>
                      </a:cubicBezTo>
                    </a:path>
                  </a:pathLst>
                </a:custGeom>
                <a:solidFill>
                  <a:srgbClr val="17252D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/>
                </a:p>
              </p:txBody>
            </p:sp>
          </p:grpSp>
        </p:grpSp>
        <p:sp>
          <p:nvSpPr>
            <p:cNvPr id="69" name="文本框 68"/>
            <p:cNvSpPr txBox="1"/>
            <p:nvPr/>
          </p:nvSpPr>
          <p:spPr>
            <a:xfrm>
              <a:off x="3515705" y="568790"/>
              <a:ext cx="2088586" cy="615454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rtlCol="0" anchor="t">
              <a:noAutofit/>
              <a:scene3d>
                <a:camera prst="orthographicFront"/>
                <a:lightRig rig="threePt" dir="t"/>
              </a:scene3d>
              <a:sp3d>
                <a:bevelT w="0" h="0"/>
                <a:bevelB w="0" h="0"/>
              </a:sp3d>
            </a:bodyPr>
            <a:lstStyle/>
            <a:p>
              <a:pPr algn="ctr"/>
              <a:r>
                <a:rPr lang="zh-CN" altLang="en-US" sz="2800" smtClean="0">
                  <a:solidFill>
                    <a:schemeClr val="bg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+mn-ea"/>
                </a:rPr>
                <a:t>学习目标</a:t>
              </a:r>
              <a:endParaRPr lang="zh-CN" altLang="en-US" sz="280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74" name="直接连接符 73"/>
          <p:cNvCxnSpPr/>
          <p:nvPr/>
        </p:nvCxnSpPr>
        <p:spPr>
          <a:xfrm>
            <a:off x="2674471" y="6043240"/>
            <a:ext cx="9233049" cy="0"/>
          </a:xfrm>
          <a:prstGeom prst="line">
            <a:avLst/>
          </a:prstGeom>
          <a:ln w="28575">
            <a:solidFill>
              <a:srgbClr val="026BA5"/>
            </a:solidFill>
            <a:prstDash val="dashDot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直接连接符 106"/>
          <p:cNvCxnSpPr/>
          <p:nvPr/>
        </p:nvCxnSpPr>
        <p:spPr>
          <a:xfrm>
            <a:off x="2801772" y="1655287"/>
            <a:ext cx="9093641" cy="0"/>
          </a:xfrm>
          <a:prstGeom prst="line">
            <a:avLst/>
          </a:prstGeom>
          <a:ln w="28575">
            <a:solidFill>
              <a:srgbClr val="026BA5"/>
            </a:solidFill>
            <a:prstDash val="dashDot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内容占位符 1"/>
          <p:cNvSpPr txBox="1">
            <a:spLocks/>
          </p:cNvSpPr>
          <p:nvPr/>
        </p:nvSpPr>
        <p:spPr>
          <a:xfrm>
            <a:off x="2901462" y="1953591"/>
            <a:ext cx="8892220" cy="707642"/>
          </a:xfrm>
          <a:prstGeom prst="rect">
            <a:avLst/>
          </a:prstGeom>
          <a:ln w="28575">
            <a:noFill/>
            <a:prstDash val="dash"/>
          </a:ln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accent6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zh-CN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能通过实验，探究压力作用的效果跟压力的大小和受力面积的关系。</a:t>
            </a:r>
            <a:endParaRPr lang="zh-CN" altLang="zh-CN" sz="2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5" name="内容占位符 1"/>
          <p:cNvSpPr txBox="1">
            <a:spLocks/>
          </p:cNvSpPr>
          <p:nvPr/>
        </p:nvSpPr>
        <p:spPr>
          <a:xfrm>
            <a:off x="2871650" y="3227812"/>
            <a:ext cx="9062759" cy="784292"/>
          </a:xfrm>
          <a:prstGeom prst="rect">
            <a:avLst/>
          </a:prstGeom>
          <a:ln w="28575">
            <a:noFill/>
            <a:prstDash val="dash"/>
          </a:ln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accent6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zh-CN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能描述压强概念的建立过程。能熟练写出压强公式、单位，并能用压强公式进行简单计算。</a:t>
            </a:r>
            <a:endParaRPr lang="zh-CN" altLang="en-US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6" name="内容占位符 1"/>
          <p:cNvSpPr txBox="1">
            <a:spLocks/>
          </p:cNvSpPr>
          <p:nvPr/>
        </p:nvSpPr>
        <p:spPr>
          <a:xfrm>
            <a:off x="2903172" y="4578683"/>
            <a:ext cx="8775645" cy="934901"/>
          </a:xfrm>
          <a:prstGeom prst="rect">
            <a:avLst/>
          </a:prstGeom>
          <a:ln w="28575">
            <a:noFill/>
            <a:prstDash val="dash"/>
          </a:ln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accent6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lang="zh-CN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会应用压强公式分析增大或减小压强的具体方法，并能介绍与压强有关物理现象。</a:t>
            </a:r>
            <a:endParaRPr lang="zh-CN" altLang="en-US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8" name="矩形 47"/>
          <p:cNvSpPr/>
          <p:nvPr/>
        </p:nvSpPr>
        <p:spPr>
          <a:xfrm rot="20913814">
            <a:off x="8003889" y="2548671"/>
            <a:ext cx="700833" cy="400110"/>
          </a:xfrm>
          <a:prstGeom prst="rect">
            <a:avLst/>
          </a:prstGeom>
          <a:noFill/>
          <a:ln w="50800" cmpd="thickThin">
            <a:solidFill>
              <a:srgbClr val="C00000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2000" b="1" smtClean="0">
                <a:latin typeface="黑体" panose="02010609060101010101" pitchFamily="49" charset="-122"/>
                <a:ea typeface="黑体" panose="02010609060101010101" pitchFamily="49" charset="-122"/>
              </a:rPr>
              <a:t>重点</a:t>
            </a:r>
            <a:endParaRPr lang="zh-CN" altLang="en-US" sz="20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9" name="矩形 48"/>
          <p:cNvSpPr/>
          <p:nvPr/>
        </p:nvSpPr>
        <p:spPr>
          <a:xfrm rot="20913814">
            <a:off x="9744261" y="3806627"/>
            <a:ext cx="700833" cy="400110"/>
          </a:xfrm>
          <a:prstGeom prst="rect">
            <a:avLst/>
          </a:prstGeom>
          <a:noFill/>
          <a:ln w="50800" cmpd="thickThin">
            <a:solidFill>
              <a:srgbClr val="C00000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2000" b="1" smtClean="0">
                <a:latin typeface="黑体" panose="02010609060101010101" pitchFamily="49" charset="-122"/>
                <a:ea typeface="黑体" panose="02010609060101010101" pitchFamily="49" charset="-122"/>
              </a:rPr>
              <a:t>重点</a:t>
            </a:r>
            <a:endParaRPr lang="zh-CN" altLang="en-US" sz="20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0" name="矩形 49"/>
          <p:cNvSpPr/>
          <p:nvPr/>
        </p:nvSpPr>
        <p:spPr>
          <a:xfrm rot="21106913">
            <a:off x="6336869" y="3968261"/>
            <a:ext cx="700833" cy="400110"/>
          </a:xfrm>
          <a:prstGeom prst="rect">
            <a:avLst/>
          </a:prstGeom>
          <a:noFill/>
          <a:ln w="50800" cmpd="thickThin">
            <a:solidFill>
              <a:srgbClr val="C00000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2000" b="1" smtClean="0">
                <a:latin typeface="黑体" panose="02010609060101010101" pitchFamily="49" charset="-122"/>
                <a:ea typeface="黑体" panose="02010609060101010101" pitchFamily="49" charset="-122"/>
              </a:rPr>
              <a:t>难点</a:t>
            </a:r>
            <a:endParaRPr lang="zh-CN" altLang="en-US" sz="20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1" name="组合 50"/>
          <p:cNvGrpSpPr/>
          <p:nvPr/>
        </p:nvGrpSpPr>
        <p:grpSpPr>
          <a:xfrm flipV="1">
            <a:off x="3402304" y="2368525"/>
            <a:ext cx="7702471" cy="45719"/>
            <a:chOff x="2804139" y="4450981"/>
            <a:chExt cx="7078926" cy="223552"/>
          </a:xfrm>
          <a:solidFill>
            <a:schemeClr val="accent6">
              <a:lumMod val="75000"/>
            </a:schemeClr>
          </a:solidFill>
        </p:grpSpPr>
        <p:sp>
          <p:nvSpPr>
            <p:cNvPr id="52" name="Freeform 334"/>
            <p:cNvSpPr>
              <a:spLocks noEditPoints="1"/>
            </p:cNvSpPr>
            <p:nvPr/>
          </p:nvSpPr>
          <p:spPr bwMode="auto">
            <a:xfrm rot="10800000">
              <a:off x="2804139" y="4450981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53" name="Freeform 334"/>
            <p:cNvSpPr>
              <a:spLocks noEditPoints="1"/>
            </p:cNvSpPr>
            <p:nvPr/>
          </p:nvSpPr>
          <p:spPr bwMode="auto">
            <a:xfrm rot="10800000" flipH="1">
              <a:off x="6258539" y="4450982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2901463" y="4041933"/>
            <a:ext cx="3326141" cy="45719"/>
            <a:chOff x="2804139" y="4450981"/>
            <a:chExt cx="7078926" cy="223552"/>
          </a:xfrm>
          <a:solidFill>
            <a:schemeClr val="accent6">
              <a:lumMod val="75000"/>
            </a:schemeClr>
          </a:solidFill>
        </p:grpSpPr>
        <p:sp>
          <p:nvSpPr>
            <p:cNvPr id="55" name="Freeform 334"/>
            <p:cNvSpPr>
              <a:spLocks noEditPoints="1"/>
            </p:cNvSpPr>
            <p:nvPr/>
          </p:nvSpPr>
          <p:spPr bwMode="auto">
            <a:xfrm rot="10800000">
              <a:off x="2804139" y="4450981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56" name="Freeform 334"/>
            <p:cNvSpPr>
              <a:spLocks noEditPoints="1"/>
            </p:cNvSpPr>
            <p:nvPr/>
          </p:nvSpPr>
          <p:spPr bwMode="auto">
            <a:xfrm rot="10800000" flipH="1">
              <a:off x="6258539" y="4450982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7062700" y="3691466"/>
            <a:ext cx="4674405" cy="53774"/>
            <a:chOff x="2804139" y="4450981"/>
            <a:chExt cx="7078926" cy="223552"/>
          </a:xfrm>
          <a:solidFill>
            <a:schemeClr val="accent6">
              <a:lumMod val="75000"/>
            </a:schemeClr>
          </a:solidFill>
        </p:grpSpPr>
        <p:sp>
          <p:nvSpPr>
            <p:cNvPr id="61" name="Freeform 334"/>
            <p:cNvSpPr>
              <a:spLocks noEditPoints="1"/>
            </p:cNvSpPr>
            <p:nvPr/>
          </p:nvSpPr>
          <p:spPr bwMode="auto">
            <a:xfrm rot="10800000">
              <a:off x="2804139" y="4450981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62" name="Freeform 334"/>
            <p:cNvSpPr>
              <a:spLocks noEditPoints="1"/>
            </p:cNvSpPr>
            <p:nvPr/>
          </p:nvSpPr>
          <p:spPr bwMode="auto">
            <a:xfrm rot="10800000" flipH="1">
              <a:off x="6258539" y="4450982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96056" y="1415847"/>
            <a:ext cx="1572904" cy="658425"/>
            <a:chOff x="3142451" y="548680"/>
            <a:chExt cx="1572904" cy="658425"/>
          </a:xfrm>
        </p:grpSpPr>
        <p:pic>
          <p:nvPicPr>
            <p:cNvPr id="58" name="图片 57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9" name="文本框 5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96056" y="556378"/>
            <a:ext cx="1572904" cy="658425"/>
            <a:chOff x="118542" y="795531"/>
            <a:chExt cx="1572904" cy="658425"/>
          </a:xfrm>
        </p:grpSpPr>
        <p:pic>
          <p:nvPicPr>
            <p:cNvPr id="64" name="图片 63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65" name="文本框 64"/>
            <p:cNvSpPr txBox="1"/>
            <p:nvPr/>
          </p:nvSpPr>
          <p:spPr>
            <a:xfrm>
              <a:off x="213036" y="862276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</a:t>
              </a:r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课引入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96056" y="2275316"/>
            <a:ext cx="1572904" cy="658425"/>
            <a:chOff x="3142451" y="548680"/>
            <a:chExt cx="1572904" cy="658425"/>
          </a:xfrm>
        </p:grpSpPr>
        <p:pic>
          <p:nvPicPr>
            <p:cNvPr id="67" name="图片 6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8" name="文本框 67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96056" y="3994254"/>
            <a:ext cx="1572904" cy="658425"/>
            <a:chOff x="3142451" y="548680"/>
            <a:chExt cx="1572904" cy="658425"/>
          </a:xfrm>
        </p:grpSpPr>
        <p:pic>
          <p:nvPicPr>
            <p:cNvPr id="88" name="图片 87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08" name="文本框 107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09" name="组合 108"/>
          <p:cNvGrpSpPr/>
          <p:nvPr/>
        </p:nvGrpSpPr>
        <p:grpSpPr>
          <a:xfrm>
            <a:off x="96056" y="3134785"/>
            <a:ext cx="1572904" cy="658425"/>
            <a:chOff x="3142451" y="548680"/>
            <a:chExt cx="1572904" cy="658425"/>
          </a:xfrm>
        </p:grpSpPr>
        <p:pic>
          <p:nvPicPr>
            <p:cNvPr id="110" name="图片 109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11" name="文本框 110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</a:t>
              </a:r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堂</a:t>
              </a:r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练习</a:t>
              </a:r>
            </a:p>
          </p:txBody>
        </p:sp>
      </p:grpSp>
      <p:grpSp>
        <p:nvGrpSpPr>
          <p:cNvPr id="112" name="组合 111"/>
          <p:cNvGrpSpPr/>
          <p:nvPr/>
        </p:nvGrpSpPr>
        <p:grpSpPr>
          <a:xfrm>
            <a:off x="96056" y="5713109"/>
            <a:ext cx="1572699" cy="658339"/>
            <a:chOff x="3142451" y="548680"/>
            <a:chExt cx="1572904" cy="658425"/>
          </a:xfrm>
        </p:grpSpPr>
        <p:pic>
          <p:nvPicPr>
            <p:cNvPr id="113" name="图片 11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14" name="文本框 11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115" name="组合 114"/>
          <p:cNvGrpSpPr/>
          <p:nvPr/>
        </p:nvGrpSpPr>
        <p:grpSpPr>
          <a:xfrm>
            <a:off x="96056" y="4853723"/>
            <a:ext cx="1572699" cy="658339"/>
            <a:chOff x="3142451" y="548680"/>
            <a:chExt cx="1572904" cy="658425"/>
          </a:xfrm>
        </p:grpSpPr>
        <p:pic>
          <p:nvPicPr>
            <p:cNvPr id="116" name="图片 11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17" name="文本框 116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26854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/>
      <p:bldP spid="49" grpId="0" animBg="1"/>
      <p:bldP spid="5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组合 40"/>
          <p:cNvGrpSpPr/>
          <p:nvPr/>
        </p:nvGrpSpPr>
        <p:grpSpPr>
          <a:xfrm>
            <a:off x="96056" y="1581489"/>
            <a:ext cx="1572904" cy="658425"/>
            <a:chOff x="118542" y="795531"/>
            <a:chExt cx="1572904" cy="658425"/>
          </a:xfrm>
        </p:grpSpPr>
        <p:pic>
          <p:nvPicPr>
            <p:cNvPr id="42" name="图片 4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43" name="文本框 42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96056" y="2608226"/>
            <a:ext cx="1572904" cy="658425"/>
            <a:chOff x="3142451" y="548680"/>
            <a:chExt cx="1572904" cy="658425"/>
          </a:xfrm>
        </p:grpSpPr>
        <p:pic>
          <p:nvPicPr>
            <p:cNvPr id="45" name="图片 4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6" name="文本框 4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</a:t>
              </a:r>
              <a:r>
                <a:rPr lang="zh-CN" altLang="en-US" sz="2400" b="1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堂练习</a:t>
              </a:r>
              <a:endParaRPr lang="zh-CN" altLang="en-US" sz="2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96056" y="3634963"/>
            <a:ext cx="1572904" cy="658425"/>
            <a:chOff x="3142451" y="548680"/>
            <a:chExt cx="1572904" cy="658425"/>
          </a:xfrm>
        </p:grpSpPr>
        <p:pic>
          <p:nvPicPr>
            <p:cNvPr id="48" name="图片 4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9" name="文本框 4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96056" y="554752"/>
            <a:ext cx="1572904" cy="658425"/>
            <a:chOff x="3142451" y="548680"/>
            <a:chExt cx="1572904" cy="658425"/>
          </a:xfrm>
        </p:grpSpPr>
        <p:pic>
          <p:nvPicPr>
            <p:cNvPr id="51" name="图片 50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3" name="文本框 6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  <a:endParaRPr lang="zh-CN" altLang="en-US" sz="2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137395" y="4661700"/>
            <a:ext cx="1572904" cy="658425"/>
            <a:chOff x="3142451" y="548680"/>
            <a:chExt cx="1572904" cy="658425"/>
          </a:xfrm>
        </p:grpSpPr>
        <p:pic>
          <p:nvPicPr>
            <p:cNvPr id="65" name="图片 6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6" name="文本框 6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  <a:endParaRPr lang="zh-CN" altLang="en-US" sz="2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135956" y="5688437"/>
            <a:ext cx="1572904" cy="658425"/>
            <a:chOff x="3142451" y="548680"/>
            <a:chExt cx="1572904" cy="658425"/>
          </a:xfrm>
        </p:grpSpPr>
        <p:pic>
          <p:nvPicPr>
            <p:cNvPr id="68" name="图片 6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9" name="文本框 6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  <a:endParaRPr lang="zh-CN" altLang="en-US" sz="2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2919354" y="259055"/>
            <a:ext cx="3853518" cy="735410"/>
            <a:chOff x="2816464" y="403136"/>
            <a:chExt cx="4551253" cy="899144"/>
          </a:xfrm>
        </p:grpSpPr>
        <p:grpSp>
          <p:nvGrpSpPr>
            <p:cNvPr id="29" name="组合 28"/>
            <p:cNvGrpSpPr/>
            <p:nvPr/>
          </p:nvGrpSpPr>
          <p:grpSpPr>
            <a:xfrm>
              <a:off x="2816464" y="403136"/>
              <a:ext cx="4551253" cy="899144"/>
              <a:chOff x="2758541" y="349904"/>
              <a:chExt cx="4551253" cy="899144"/>
            </a:xfrm>
          </p:grpSpPr>
          <p:cxnSp>
            <p:nvCxnSpPr>
              <p:cNvPr id="31" name="直接连接符 30"/>
              <p:cNvCxnSpPr/>
              <p:nvPr/>
            </p:nvCxnSpPr>
            <p:spPr>
              <a:xfrm>
                <a:off x="3583419" y="1102861"/>
                <a:ext cx="1872208" cy="0"/>
              </a:xfrm>
              <a:prstGeom prst="line">
                <a:avLst/>
              </a:prstGeom>
              <a:ln w="28575">
                <a:solidFill>
                  <a:schemeClr val="accent6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32" name="组合 31"/>
              <p:cNvGrpSpPr/>
              <p:nvPr/>
            </p:nvGrpSpPr>
            <p:grpSpPr>
              <a:xfrm>
                <a:off x="2758541" y="349904"/>
                <a:ext cx="4551253" cy="899144"/>
                <a:chOff x="3127094" y="518364"/>
                <a:chExt cx="3489557" cy="689395"/>
              </a:xfrm>
            </p:grpSpPr>
            <p:sp>
              <p:nvSpPr>
                <p:cNvPr id="34" name="圆角矩形 33"/>
                <p:cNvSpPr/>
                <p:nvPr/>
              </p:nvSpPr>
              <p:spPr>
                <a:xfrm>
                  <a:off x="3358902" y="667983"/>
                  <a:ext cx="3257749" cy="434877"/>
                </a:xfrm>
                <a:prstGeom prst="roundRect">
                  <a:avLst>
                    <a:gd name="adj" fmla="val 48539"/>
                  </a:avLst>
                </a:prstGeom>
                <a:solidFill>
                  <a:srgbClr val="026BA5"/>
                </a:solidFill>
                <a:ln w="28575">
                  <a:solidFill>
                    <a:schemeClr val="bg1"/>
                  </a:solidFill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35" name="Group 2261"/>
                <p:cNvGrpSpPr/>
                <p:nvPr/>
              </p:nvGrpSpPr>
              <p:grpSpPr>
                <a:xfrm flipH="1">
                  <a:off x="3127094" y="518364"/>
                  <a:ext cx="689395" cy="689395"/>
                  <a:chOff x="-2" y="-1"/>
                  <a:chExt cx="877274" cy="877273"/>
                </a:xfrm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grpSpPr>
              <p:sp>
                <p:nvSpPr>
                  <p:cNvPr id="36" name="Shape 2248"/>
                  <p:cNvSpPr/>
                  <p:nvPr/>
                </p:nvSpPr>
                <p:spPr>
                  <a:xfrm>
                    <a:off x="-2" y="-1"/>
                    <a:ext cx="877274" cy="877273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19679" h="19679" extrusionOk="0">
                        <a:moveTo>
                          <a:pt x="16796" y="2882"/>
                        </a:moveTo>
                        <a:cubicBezTo>
                          <a:pt x="20639" y="6724"/>
                          <a:pt x="20639" y="12954"/>
                          <a:pt x="16796" y="16796"/>
                        </a:cubicBezTo>
                        <a:cubicBezTo>
                          <a:pt x="12954" y="20639"/>
                          <a:pt x="6724" y="20639"/>
                          <a:pt x="2882" y="16796"/>
                        </a:cubicBezTo>
                        <a:cubicBezTo>
                          <a:pt x="-961" y="12954"/>
                          <a:pt x="-961" y="6724"/>
                          <a:pt x="2882" y="2882"/>
                        </a:cubicBezTo>
                        <a:cubicBezTo>
                          <a:pt x="6724" y="-961"/>
                          <a:pt x="12954" y="-961"/>
                          <a:pt x="16796" y="2882"/>
                        </a:cubicBezTo>
                        <a:close/>
                      </a:path>
                    </a:pathLst>
                  </a:custGeom>
                  <a:solidFill>
                    <a:srgbClr val="026BA5"/>
                  </a:solidFill>
                  <a:ln w="28575" cap="flat">
                    <a:solidFill>
                      <a:schemeClr val="bg1"/>
                    </a:solidFill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/>
                  </a:p>
                </p:txBody>
              </p:sp>
              <p:sp>
                <p:nvSpPr>
                  <p:cNvPr id="37" name="Shape 2258"/>
                  <p:cNvSpPr/>
                  <p:nvPr/>
                </p:nvSpPr>
                <p:spPr>
                  <a:xfrm>
                    <a:off x="549890" y="549890"/>
                    <a:ext cx="49604" cy="49605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4168" y="0"/>
                        </a:moveTo>
                        <a:cubicBezTo>
                          <a:pt x="3032" y="1516"/>
                          <a:pt x="1516" y="3032"/>
                          <a:pt x="0" y="4547"/>
                        </a:cubicBezTo>
                        <a:cubicBezTo>
                          <a:pt x="17053" y="21600"/>
                          <a:pt x="17053" y="21600"/>
                          <a:pt x="17053" y="21600"/>
                        </a:cubicBezTo>
                        <a:cubicBezTo>
                          <a:pt x="18568" y="20084"/>
                          <a:pt x="20084" y="18947"/>
                          <a:pt x="21600" y="17432"/>
                        </a:cubicBezTo>
                        <a:cubicBezTo>
                          <a:pt x="4168" y="0"/>
                          <a:pt x="4168" y="0"/>
                          <a:pt x="4168" y="0"/>
                        </a:cubicBezTo>
                      </a:path>
                    </a:pathLst>
                  </a:custGeom>
                  <a:solidFill>
                    <a:srgbClr val="C4C6CA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/>
                  </a:p>
                </p:txBody>
              </p:sp>
            </p:grpSp>
          </p:grpSp>
          <p:sp>
            <p:nvSpPr>
              <p:cNvPr id="33" name="文本框 32"/>
              <p:cNvSpPr txBox="1"/>
              <p:nvPr/>
            </p:nvSpPr>
            <p:spPr>
              <a:xfrm>
                <a:off x="3657683" y="545045"/>
                <a:ext cx="3586768" cy="615454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square" rtlCol="0" anchor="t">
                <a:noAutofit/>
                <a:scene3d>
                  <a:camera prst="orthographicFront"/>
                  <a:lightRig rig="threePt" dir="t"/>
                </a:scene3d>
                <a:sp3d>
                  <a:bevelT w="0" h="0"/>
                  <a:bevelB w="0" h="0"/>
                </a:sp3d>
              </a:bodyPr>
              <a:lstStyle/>
              <a:p>
                <a:pPr algn="ctr"/>
                <a:r>
                  <a:rPr lang="zh-CN" altLang="en-US" sz="240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  <a:sym typeface="+mn-ea"/>
                  </a:rPr>
                  <a:t>怎样减小或增大压强</a:t>
                </a:r>
                <a:endParaRPr lang="zh-CN" altLang="en-US" sz="2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30" name="Shape 25434"/>
            <p:cNvSpPr/>
            <p:nvPr/>
          </p:nvSpPr>
          <p:spPr>
            <a:xfrm>
              <a:off x="2997631" y="566701"/>
              <a:ext cx="536808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/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96827" y="3449008"/>
            <a:ext cx="3854100" cy="2569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文本框 1"/>
          <p:cNvSpPr txBox="1"/>
          <p:nvPr/>
        </p:nvSpPr>
        <p:spPr>
          <a:xfrm>
            <a:off x="10345315" y="5288327"/>
            <a:ext cx="93325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盲道</a:t>
            </a:r>
            <a:endParaRPr lang="zh-CN" altLang="en-US" sz="2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8609" y="1620254"/>
            <a:ext cx="4370319" cy="43703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文本框 3"/>
          <p:cNvSpPr txBox="1"/>
          <p:nvPr/>
        </p:nvSpPr>
        <p:spPr>
          <a:xfrm>
            <a:off x="4974106" y="5946752"/>
            <a:ext cx="9592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rgbClr val="026BA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强夯机</a:t>
            </a:r>
            <a:endParaRPr lang="zh-CN" altLang="en-US" sz="2000" dirty="0">
              <a:solidFill>
                <a:srgbClr val="026BA5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80371">
            <a:off x="8755929" y="1507551"/>
            <a:ext cx="1709649" cy="1709649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9821525" y="1711227"/>
            <a:ext cx="13951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026BA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注射器针头</a:t>
            </a:r>
            <a:endParaRPr lang="zh-CN" altLang="en-US" dirty="0">
              <a:solidFill>
                <a:srgbClr val="026BA5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椭圆 37"/>
          <p:cNvSpPr/>
          <p:nvPr/>
        </p:nvSpPr>
        <p:spPr>
          <a:xfrm>
            <a:off x="5795546" y="2362375"/>
            <a:ext cx="744718" cy="739120"/>
          </a:xfrm>
          <a:prstGeom prst="ellipse">
            <a:avLst/>
          </a:prstGeom>
          <a:noFill/>
          <a:ln w="19050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98181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8" grpId="0"/>
      <p:bldP spid="3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2919354" y="259055"/>
            <a:ext cx="3853518" cy="735410"/>
            <a:chOff x="2816464" y="403136"/>
            <a:chExt cx="4551253" cy="899144"/>
          </a:xfrm>
        </p:grpSpPr>
        <p:grpSp>
          <p:nvGrpSpPr>
            <p:cNvPr id="28" name="组合 27"/>
            <p:cNvGrpSpPr/>
            <p:nvPr/>
          </p:nvGrpSpPr>
          <p:grpSpPr>
            <a:xfrm>
              <a:off x="2816464" y="403136"/>
              <a:ext cx="4551253" cy="899144"/>
              <a:chOff x="2758541" y="349904"/>
              <a:chExt cx="4551253" cy="899144"/>
            </a:xfrm>
          </p:grpSpPr>
          <p:cxnSp>
            <p:nvCxnSpPr>
              <p:cNvPr id="30" name="直接连接符 29"/>
              <p:cNvCxnSpPr/>
              <p:nvPr/>
            </p:nvCxnSpPr>
            <p:spPr>
              <a:xfrm>
                <a:off x="3583419" y="1102861"/>
                <a:ext cx="1872208" cy="0"/>
              </a:xfrm>
              <a:prstGeom prst="line">
                <a:avLst/>
              </a:prstGeom>
              <a:ln w="28575">
                <a:solidFill>
                  <a:schemeClr val="accent6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31" name="组合 30"/>
              <p:cNvGrpSpPr/>
              <p:nvPr/>
            </p:nvGrpSpPr>
            <p:grpSpPr>
              <a:xfrm>
                <a:off x="2758541" y="349904"/>
                <a:ext cx="4551253" cy="899144"/>
                <a:chOff x="3127094" y="518364"/>
                <a:chExt cx="3489557" cy="689395"/>
              </a:xfrm>
            </p:grpSpPr>
            <p:sp>
              <p:nvSpPr>
                <p:cNvPr id="33" name="圆角矩形 32"/>
                <p:cNvSpPr/>
                <p:nvPr/>
              </p:nvSpPr>
              <p:spPr>
                <a:xfrm>
                  <a:off x="3358902" y="667983"/>
                  <a:ext cx="3257749" cy="434877"/>
                </a:xfrm>
                <a:prstGeom prst="roundRect">
                  <a:avLst>
                    <a:gd name="adj" fmla="val 48539"/>
                  </a:avLst>
                </a:prstGeom>
                <a:solidFill>
                  <a:srgbClr val="026BA5"/>
                </a:solidFill>
                <a:ln w="28575">
                  <a:solidFill>
                    <a:schemeClr val="bg1"/>
                  </a:solidFill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34" name="Group 2261"/>
                <p:cNvGrpSpPr/>
                <p:nvPr/>
              </p:nvGrpSpPr>
              <p:grpSpPr>
                <a:xfrm flipH="1">
                  <a:off x="3127094" y="518364"/>
                  <a:ext cx="689395" cy="689395"/>
                  <a:chOff x="-2" y="-1"/>
                  <a:chExt cx="877274" cy="877273"/>
                </a:xfrm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grpSpPr>
              <p:sp>
                <p:nvSpPr>
                  <p:cNvPr id="35" name="Shape 2248"/>
                  <p:cNvSpPr/>
                  <p:nvPr/>
                </p:nvSpPr>
                <p:spPr>
                  <a:xfrm>
                    <a:off x="-2" y="-1"/>
                    <a:ext cx="877274" cy="877273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19679" h="19679" extrusionOk="0">
                        <a:moveTo>
                          <a:pt x="16796" y="2882"/>
                        </a:moveTo>
                        <a:cubicBezTo>
                          <a:pt x="20639" y="6724"/>
                          <a:pt x="20639" y="12954"/>
                          <a:pt x="16796" y="16796"/>
                        </a:cubicBezTo>
                        <a:cubicBezTo>
                          <a:pt x="12954" y="20639"/>
                          <a:pt x="6724" y="20639"/>
                          <a:pt x="2882" y="16796"/>
                        </a:cubicBezTo>
                        <a:cubicBezTo>
                          <a:pt x="-961" y="12954"/>
                          <a:pt x="-961" y="6724"/>
                          <a:pt x="2882" y="2882"/>
                        </a:cubicBezTo>
                        <a:cubicBezTo>
                          <a:pt x="6724" y="-961"/>
                          <a:pt x="12954" y="-961"/>
                          <a:pt x="16796" y="2882"/>
                        </a:cubicBezTo>
                        <a:close/>
                      </a:path>
                    </a:pathLst>
                  </a:custGeom>
                  <a:solidFill>
                    <a:srgbClr val="026BA5"/>
                  </a:solidFill>
                  <a:ln w="28575" cap="flat">
                    <a:solidFill>
                      <a:schemeClr val="bg1"/>
                    </a:solidFill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/>
                  </a:p>
                </p:txBody>
              </p:sp>
              <p:sp>
                <p:nvSpPr>
                  <p:cNvPr id="36" name="Shape 2258"/>
                  <p:cNvSpPr/>
                  <p:nvPr/>
                </p:nvSpPr>
                <p:spPr>
                  <a:xfrm>
                    <a:off x="549890" y="549890"/>
                    <a:ext cx="49604" cy="49605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4168" y="0"/>
                        </a:moveTo>
                        <a:cubicBezTo>
                          <a:pt x="3032" y="1516"/>
                          <a:pt x="1516" y="3032"/>
                          <a:pt x="0" y="4547"/>
                        </a:cubicBezTo>
                        <a:cubicBezTo>
                          <a:pt x="17053" y="21600"/>
                          <a:pt x="17053" y="21600"/>
                          <a:pt x="17053" y="21600"/>
                        </a:cubicBezTo>
                        <a:cubicBezTo>
                          <a:pt x="18568" y="20084"/>
                          <a:pt x="20084" y="18947"/>
                          <a:pt x="21600" y="17432"/>
                        </a:cubicBezTo>
                        <a:cubicBezTo>
                          <a:pt x="4168" y="0"/>
                          <a:pt x="4168" y="0"/>
                          <a:pt x="4168" y="0"/>
                        </a:cubicBezTo>
                      </a:path>
                    </a:pathLst>
                  </a:custGeom>
                  <a:solidFill>
                    <a:srgbClr val="C4C6CA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/>
                  </a:p>
                </p:txBody>
              </p:sp>
            </p:grpSp>
          </p:grpSp>
          <p:sp>
            <p:nvSpPr>
              <p:cNvPr id="32" name="文本框 31"/>
              <p:cNvSpPr txBox="1"/>
              <p:nvPr/>
            </p:nvSpPr>
            <p:spPr>
              <a:xfrm>
                <a:off x="3657683" y="545045"/>
                <a:ext cx="3586768" cy="615454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square" rtlCol="0" anchor="t">
                <a:noAutofit/>
                <a:scene3d>
                  <a:camera prst="orthographicFront"/>
                  <a:lightRig rig="threePt" dir="t"/>
                </a:scene3d>
                <a:sp3d>
                  <a:bevelT w="0" h="0"/>
                  <a:bevelB w="0" h="0"/>
                </a:sp3d>
              </a:bodyPr>
              <a:lstStyle/>
              <a:p>
                <a:pPr algn="ctr"/>
                <a:r>
                  <a:rPr lang="zh-CN" altLang="en-US" sz="240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  <a:sym typeface="+mn-ea"/>
                  </a:rPr>
                  <a:t>怎样减小或增大压强</a:t>
                </a:r>
                <a:endParaRPr lang="zh-CN" altLang="en-US" sz="2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29" name="Shape 25434"/>
            <p:cNvSpPr/>
            <p:nvPr/>
          </p:nvSpPr>
          <p:spPr>
            <a:xfrm>
              <a:off x="2997631" y="566701"/>
              <a:ext cx="536808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/>
            </a:p>
          </p:txBody>
        </p:sp>
      </p:grpSp>
      <p:sp>
        <p:nvSpPr>
          <p:cNvPr id="6" name="圆角矩形 5"/>
          <p:cNvSpPr/>
          <p:nvPr/>
        </p:nvSpPr>
        <p:spPr>
          <a:xfrm>
            <a:off x="4079226" y="4785127"/>
            <a:ext cx="1710687" cy="643437"/>
          </a:xfrm>
          <a:prstGeom prst="roundRect">
            <a:avLst/>
          </a:prstGeom>
          <a:solidFill>
            <a:srgbClr val="97C2EB"/>
          </a:solidFill>
          <a:ln>
            <a:noFill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①减小压力</a:t>
            </a:r>
          </a:p>
        </p:txBody>
      </p:sp>
      <p:sp>
        <p:nvSpPr>
          <p:cNvPr id="7" name="圆角矩形 6"/>
          <p:cNvSpPr/>
          <p:nvPr/>
        </p:nvSpPr>
        <p:spPr>
          <a:xfrm>
            <a:off x="8375548" y="4789006"/>
            <a:ext cx="2074004" cy="643437"/>
          </a:xfrm>
          <a:prstGeom prst="roundRect">
            <a:avLst/>
          </a:prstGeom>
          <a:solidFill>
            <a:srgbClr val="97C2EB"/>
          </a:solidFill>
          <a:ln>
            <a:noFill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②增大</a:t>
            </a:r>
            <a:r>
              <a:rPr lang="zh-CN" altLang="en-US" sz="20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受力面积</a:t>
            </a:r>
          </a:p>
        </p:txBody>
      </p:sp>
      <p:grpSp>
        <p:nvGrpSpPr>
          <p:cNvPr id="13" name="组合 12"/>
          <p:cNvGrpSpPr/>
          <p:nvPr/>
        </p:nvGrpSpPr>
        <p:grpSpPr>
          <a:xfrm>
            <a:off x="8775991" y="5687485"/>
            <a:ext cx="1523377" cy="842629"/>
            <a:chOff x="8627442" y="2433255"/>
            <a:chExt cx="1523377" cy="842629"/>
          </a:xfrm>
        </p:grpSpPr>
        <p:grpSp>
          <p:nvGrpSpPr>
            <p:cNvPr id="69" name="组合 68"/>
            <p:cNvGrpSpPr/>
            <p:nvPr/>
          </p:nvGrpSpPr>
          <p:grpSpPr>
            <a:xfrm>
              <a:off x="8627442" y="2433255"/>
              <a:ext cx="1523377" cy="842629"/>
              <a:chOff x="4951122" y="2660006"/>
              <a:chExt cx="1609932" cy="974462"/>
            </a:xfrm>
          </p:grpSpPr>
          <p:sp>
            <p:nvSpPr>
              <p:cNvPr id="70" name="圆角矩形 69"/>
              <p:cNvSpPr/>
              <p:nvPr/>
            </p:nvSpPr>
            <p:spPr>
              <a:xfrm>
                <a:off x="4951122" y="2714101"/>
                <a:ext cx="1609932" cy="909690"/>
              </a:xfrm>
              <a:prstGeom prst="roundRect">
                <a:avLst/>
              </a:prstGeom>
              <a:ln w="19050">
                <a:prstDash val="dashDot"/>
              </a:ln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b="1">
                  <a:solidFill>
                    <a:srgbClr val="C00000"/>
                  </a:solidFill>
                  <a:latin typeface="隶书" panose="02010509060101010101" pitchFamily="49" charset="-122"/>
                  <a:ea typeface="隶书" panose="02010509060101010101" pitchFamily="49" charset="-122"/>
                </a:endParaRPr>
              </a:p>
            </p:txBody>
          </p:sp>
          <p:grpSp>
            <p:nvGrpSpPr>
              <p:cNvPr id="71" name="组合 70"/>
              <p:cNvGrpSpPr/>
              <p:nvPr/>
            </p:nvGrpSpPr>
            <p:grpSpPr>
              <a:xfrm>
                <a:off x="5053171" y="2660006"/>
                <a:ext cx="1248629" cy="974462"/>
                <a:chOff x="5160437" y="1713211"/>
                <a:chExt cx="1248629" cy="974462"/>
              </a:xfrm>
            </p:grpSpPr>
            <p:sp>
              <p:nvSpPr>
                <p:cNvPr id="72" name="文本框 71"/>
                <p:cNvSpPr txBox="1"/>
                <p:nvPr/>
              </p:nvSpPr>
              <p:spPr>
                <a:xfrm>
                  <a:off x="5920250" y="2153778"/>
                  <a:ext cx="389274" cy="53389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>
                    <a:defRPr sz="2800" i="1">
                      <a:latin typeface="Times New Roman" panose="02020603050405020304" pitchFamily="18" charset="0"/>
                      <a:cs typeface="Times New Roman" panose="02020603050405020304" pitchFamily="18" charset="0"/>
                    </a:defRPr>
                  </a:lvl1pPr>
                </a:lstStyle>
                <a:p>
                  <a:r>
                    <a:rPr lang="en-US" altLang="zh-CN" sz="2400"/>
                    <a:t>S</a:t>
                  </a:r>
                  <a:endParaRPr lang="zh-CN" altLang="en-US" sz="2400"/>
                </a:p>
              </p:txBody>
            </p:sp>
            <p:sp>
              <p:nvSpPr>
                <p:cNvPr id="73" name="文本框 72"/>
                <p:cNvSpPr txBox="1"/>
                <p:nvPr/>
              </p:nvSpPr>
              <p:spPr>
                <a:xfrm>
                  <a:off x="5527401" y="1920347"/>
                  <a:ext cx="320512" cy="53389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2400" dirty="0" smtClean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=</a:t>
                  </a:r>
                  <a:endParaRPr lang="zh-CN" alt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cxnSp>
              <p:nvCxnSpPr>
                <p:cNvPr id="74" name="直接连接符 73"/>
                <p:cNvCxnSpPr/>
                <p:nvPr/>
              </p:nvCxnSpPr>
              <p:spPr>
                <a:xfrm>
                  <a:off x="5901687" y="2187295"/>
                  <a:ext cx="463852" cy="0"/>
                </a:xfrm>
                <a:prstGeom prst="line">
                  <a:avLst/>
                </a:prstGeom>
                <a:ln w="19050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sp>
              <p:nvSpPr>
                <p:cNvPr id="75" name="文本框 74"/>
                <p:cNvSpPr txBox="1"/>
                <p:nvPr/>
              </p:nvSpPr>
              <p:spPr>
                <a:xfrm>
                  <a:off x="5928299" y="1713211"/>
                  <a:ext cx="480767" cy="53389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2400" i="1" dirty="0" smtClean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F</a:t>
                  </a:r>
                  <a:endParaRPr lang="zh-CN" altLang="en-US" sz="2400" i="1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76" name="文本框 75"/>
                <p:cNvSpPr txBox="1"/>
                <p:nvPr/>
              </p:nvSpPr>
              <p:spPr>
                <a:xfrm>
                  <a:off x="5160437" y="1902380"/>
                  <a:ext cx="359102" cy="53389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2400" i="1" smtClean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p</a:t>
                  </a:r>
                  <a:endParaRPr lang="zh-CN" altLang="en-US" sz="2400" i="1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p:grpSp>
        </p:grpSp>
        <p:pic>
          <p:nvPicPr>
            <p:cNvPr id="65" name="图片 6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5383490">
              <a:off x="9684595" y="2990722"/>
              <a:ext cx="319460" cy="145210"/>
            </a:xfrm>
            <a:prstGeom prst="rect">
              <a:avLst/>
            </a:prstGeom>
          </p:spPr>
        </p:pic>
      </p:grpSp>
      <p:pic>
        <p:nvPicPr>
          <p:cNvPr id="16" name="图片 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5402" y="1509128"/>
            <a:ext cx="4680878" cy="31136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56" name="组合 55"/>
          <p:cNvGrpSpPr/>
          <p:nvPr/>
        </p:nvGrpSpPr>
        <p:grpSpPr>
          <a:xfrm>
            <a:off x="4212417" y="5727836"/>
            <a:ext cx="1523377" cy="842629"/>
            <a:chOff x="8627442" y="2433255"/>
            <a:chExt cx="1523377" cy="842629"/>
          </a:xfrm>
        </p:grpSpPr>
        <p:grpSp>
          <p:nvGrpSpPr>
            <p:cNvPr id="57" name="组合 56"/>
            <p:cNvGrpSpPr/>
            <p:nvPr/>
          </p:nvGrpSpPr>
          <p:grpSpPr>
            <a:xfrm>
              <a:off x="8627442" y="2433255"/>
              <a:ext cx="1523377" cy="842629"/>
              <a:chOff x="4951122" y="2660006"/>
              <a:chExt cx="1609932" cy="974462"/>
            </a:xfrm>
          </p:grpSpPr>
          <p:sp>
            <p:nvSpPr>
              <p:cNvPr id="66" name="圆角矩形 65"/>
              <p:cNvSpPr/>
              <p:nvPr/>
            </p:nvSpPr>
            <p:spPr>
              <a:xfrm>
                <a:off x="4951122" y="2714101"/>
                <a:ext cx="1609932" cy="909690"/>
              </a:xfrm>
              <a:prstGeom prst="roundRect">
                <a:avLst/>
              </a:prstGeom>
              <a:ln w="19050">
                <a:prstDash val="dashDot"/>
              </a:ln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b="1">
                  <a:solidFill>
                    <a:srgbClr val="C00000"/>
                  </a:solidFill>
                  <a:latin typeface="隶书" panose="02010509060101010101" pitchFamily="49" charset="-122"/>
                  <a:ea typeface="隶书" panose="02010509060101010101" pitchFamily="49" charset="-122"/>
                </a:endParaRPr>
              </a:p>
            </p:txBody>
          </p:sp>
          <p:grpSp>
            <p:nvGrpSpPr>
              <p:cNvPr id="67" name="组合 66"/>
              <p:cNvGrpSpPr/>
              <p:nvPr/>
            </p:nvGrpSpPr>
            <p:grpSpPr>
              <a:xfrm>
                <a:off x="5053171" y="2660006"/>
                <a:ext cx="1248629" cy="974462"/>
                <a:chOff x="5160437" y="1713211"/>
                <a:chExt cx="1248629" cy="974462"/>
              </a:xfrm>
            </p:grpSpPr>
            <p:sp>
              <p:nvSpPr>
                <p:cNvPr id="77" name="文本框 76"/>
                <p:cNvSpPr txBox="1"/>
                <p:nvPr/>
              </p:nvSpPr>
              <p:spPr>
                <a:xfrm>
                  <a:off x="5920250" y="2153778"/>
                  <a:ext cx="389274" cy="53389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>
                    <a:defRPr sz="2800" i="1">
                      <a:latin typeface="Times New Roman" panose="02020603050405020304" pitchFamily="18" charset="0"/>
                      <a:cs typeface="Times New Roman" panose="02020603050405020304" pitchFamily="18" charset="0"/>
                    </a:defRPr>
                  </a:lvl1pPr>
                </a:lstStyle>
                <a:p>
                  <a:r>
                    <a:rPr lang="en-US" altLang="zh-CN" sz="2400"/>
                    <a:t>S</a:t>
                  </a:r>
                  <a:endParaRPr lang="zh-CN" altLang="en-US" sz="2400"/>
                </a:p>
              </p:txBody>
            </p:sp>
            <p:sp>
              <p:nvSpPr>
                <p:cNvPr id="78" name="文本框 77"/>
                <p:cNvSpPr txBox="1"/>
                <p:nvPr/>
              </p:nvSpPr>
              <p:spPr>
                <a:xfrm>
                  <a:off x="5494743" y="1910364"/>
                  <a:ext cx="320512" cy="53389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2400" dirty="0" smtClean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=</a:t>
                  </a:r>
                  <a:endParaRPr lang="zh-CN" alt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cxnSp>
              <p:nvCxnSpPr>
                <p:cNvPr id="79" name="直接连接符 78"/>
                <p:cNvCxnSpPr/>
                <p:nvPr/>
              </p:nvCxnSpPr>
              <p:spPr>
                <a:xfrm>
                  <a:off x="5901687" y="2187295"/>
                  <a:ext cx="463852" cy="0"/>
                </a:xfrm>
                <a:prstGeom prst="line">
                  <a:avLst/>
                </a:prstGeom>
                <a:ln w="19050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sp>
              <p:nvSpPr>
                <p:cNvPr id="80" name="文本框 79"/>
                <p:cNvSpPr txBox="1"/>
                <p:nvPr/>
              </p:nvSpPr>
              <p:spPr>
                <a:xfrm>
                  <a:off x="5928299" y="1713211"/>
                  <a:ext cx="480767" cy="53389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2400" i="1" dirty="0" smtClean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F</a:t>
                  </a:r>
                  <a:endParaRPr lang="zh-CN" altLang="en-US" sz="2400" i="1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81" name="文本框 80"/>
                <p:cNvSpPr txBox="1"/>
                <p:nvPr/>
              </p:nvSpPr>
              <p:spPr>
                <a:xfrm>
                  <a:off x="5160437" y="1902380"/>
                  <a:ext cx="359102" cy="53389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2400" i="1" smtClean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p</a:t>
                  </a:r>
                  <a:endParaRPr lang="zh-CN" altLang="en-US" sz="2400" i="1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p:grpSp>
        </p:grpSp>
        <p:pic>
          <p:nvPicPr>
            <p:cNvPr id="58" name="图片 5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4624253">
              <a:off x="9667341" y="2613788"/>
              <a:ext cx="319934" cy="145425"/>
            </a:xfrm>
            <a:prstGeom prst="rect">
              <a:avLst/>
            </a:prstGeom>
          </p:spPr>
        </p:pic>
      </p:grpSp>
      <p:pic>
        <p:nvPicPr>
          <p:cNvPr id="82" name="图片 81"/>
          <p:cNvPicPr>
            <a:picLocks noChangeAspect="1"/>
          </p:cNvPicPr>
          <p:nvPr/>
        </p:nvPicPr>
        <p:blipFill>
          <a:blip r:embed="rId4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624253">
            <a:off x="8991863" y="6126052"/>
            <a:ext cx="319934" cy="145425"/>
          </a:xfrm>
          <a:prstGeom prst="rect">
            <a:avLst/>
          </a:prstGeom>
        </p:spPr>
      </p:pic>
      <p:pic>
        <p:nvPicPr>
          <p:cNvPr id="83" name="图片 82"/>
          <p:cNvPicPr>
            <a:picLocks noChangeAspect="1"/>
          </p:cNvPicPr>
          <p:nvPr/>
        </p:nvPicPr>
        <p:blipFill>
          <a:blip r:embed="rId4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624253">
            <a:off x="4454102" y="6183000"/>
            <a:ext cx="319934" cy="145425"/>
          </a:xfrm>
          <a:prstGeom prst="rect">
            <a:avLst/>
          </a:prstGeom>
        </p:spPr>
      </p:pic>
      <p:pic>
        <p:nvPicPr>
          <p:cNvPr id="2050" name="Picture 2" descr="https://gimg2.baidu.com/image_search/src=http%3A%2F%2Finews.gtimg.com%2Fnewsapp_bt%2F0%2F10018359171%2F1000.jpg&amp;refer=http%3A%2F%2Finews.gtimg.com&amp;app=2002&amp;size=f9999,10000&amp;q=a80&amp;n=0&amp;g=0n&amp;fmt=jpeg?sec=1637226540&amp;t=21e7ff6d2defc24069d32b8dbcd748dd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0003" y="1362194"/>
            <a:ext cx="3260553" cy="326055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圆角矩形 8"/>
          <p:cNvSpPr/>
          <p:nvPr/>
        </p:nvSpPr>
        <p:spPr>
          <a:xfrm rot="21113551">
            <a:off x="6136523" y="2851685"/>
            <a:ext cx="1544367" cy="580427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减小压强</a:t>
            </a:r>
          </a:p>
        </p:txBody>
      </p:sp>
      <p:pic>
        <p:nvPicPr>
          <p:cNvPr id="68" name="图片 6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56" y="1415846"/>
            <a:ext cx="1572904" cy="658425"/>
          </a:xfrm>
          <a:prstGeom prst="rect">
            <a:avLst/>
          </a:prstGeom>
        </p:spPr>
      </p:pic>
      <p:pic>
        <p:nvPicPr>
          <p:cNvPr id="84" name="图片 8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1" y="556374"/>
            <a:ext cx="1572904" cy="658425"/>
          </a:xfrm>
          <a:prstGeom prst="rect">
            <a:avLst/>
          </a:prstGeom>
        </p:spPr>
      </p:pic>
      <p:sp>
        <p:nvSpPr>
          <p:cNvPr id="85" name="文本框 84"/>
          <p:cNvSpPr txBox="1"/>
          <p:nvPr/>
        </p:nvSpPr>
        <p:spPr>
          <a:xfrm>
            <a:off x="168482" y="1468834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知识讲解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6" name="文本框 85"/>
          <p:cNvSpPr txBox="1"/>
          <p:nvPr/>
        </p:nvSpPr>
        <p:spPr>
          <a:xfrm>
            <a:off x="157749" y="630095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新</a:t>
            </a:r>
            <a:r>
              <a:rPr lang="zh-CN" alt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课引入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87" name="组合 86"/>
          <p:cNvGrpSpPr/>
          <p:nvPr/>
        </p:nvGrpSpPr>
        <p:grpSpPr>
          <a:xfrm>
            <a:off x="96056" y="2275316"/>
            <a:ext cx="1572904" cy="658425"/>
            <a:chOff x="3142451" y="548680"/>
            <a:chExt cx="1572904" cy="658425"/>
          </a:xfrm>
        </p:grpSpPr>
        <p:pic>
          <p:nvPicPr>
            <p:cNvPr id="88" name="图片 87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9" name="文本框 8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90" name="组合 89"/>
          <p:cNvGrpSpPr/>
          <p:nvPr/>
        </p:nvGrpSpPr>
        <p:grpSpPr>
          <a:xfrm>
            <a:off x="96056" y="3994254"/>
            <a:ext cx="1572904" cy="658425"/>
            <a:chOff x="3142451" y="548680"/>
            <a:chExt cx="1572904" cy="658425"/>
          </a:xfrm>
        </p:grpSpPr>
        <p:pic>
          <p:nvPicPr>
            <p:cNvPr id="91" name="图片 90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92" name="文本框 91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93" name="组合 92"/>
          <p:cNvGrpSpPr/>
          <p:nvPr/>
        </p:nvGrpSpPr>
        <p:grpSpPr>
          <a:xfrm>
            <a:off x="96056" y="3134785"/>
            <a:ext cx="1572904" cy="658425"/>
            <a:chOff x="3142451" y="548680"/>
            <a:chExt cx="1572904" cy="658425"/>
          </a:xfrm>
        </p:grpSpPr>
        <p:pic>
          <p:nvPicPr>
            <p:cNvPr id="94" name="图片 93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95" name="文本框 94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</a:t>
              </a:r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堂</a:t>
              </a:r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练习</a:t>
              </a:r>
            </a:p>
          </p:txBody>
        </p:sp>
      </p:grpSp>
      <p:grpSp>
        <p:nvGrpSpPr>
          <p:cNvPr id="96" name="组合 95"/>
          <p:cNvGrpSpPr/>
          <p:nvPr/>
        </p:nvGrpSpPr>
        <p:grpSpPr>
          <a:xfrm>
            <a:off x="96056" y="5713109"/>
            <a:ext cx="1572699" cy="658339"/>
            <a:chOff x="3142451" y="548680"/>
            <a:chExt cx="1572904" cy="658425"/>
          </a:xfrm>
        </p:grpSpPr>
        <p:pic>
          <p:nvPicPr>
            <p:cNvPr id="97" name="图片 96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98" name="文本框 97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99" name="组合 98"/>
          <p:cNvGrpSpPr/>
          <p:nvPr/>
        </p:nvGrpSpPr>
        <p:grpSpPr>
          <a:xfrm>
            <a:off x="96056" y="4853723"/>
            <a:ext cx="1572699" cy="658339"/>
            <a:chOff x="3142451" y="548680"/>
            <a:chExt cx="1572904" cy="658425"/>
          </a:xfrm>
        </p:grpSpPr>
        <p:pic>
          <p:nvPicPr>
            <p:cNvPr id="100" name="图片 99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01" name="文本框 100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648092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1597" y="1264095"/>
            <a:ext cx="2654199" cy="1806787"/>
          </a:xfrm>
          <a:prstGeom prst="rect">
            <a:avLst/>
          </a:prstGeom>
        </p:spPr>
      </p:pic>
      <p:grpSp>
        <p:nvGrpSpPr>
          <p:cNvPr id="27" name="组合 26"/>
          <p:cNvGrpSpPr/>
          <p:nvPr/>
        </p:nvGrpSpPr>
        <p:grpSpPr>
          <a:xfrm>
            <a:off x="2919354" y="259055"/>
            <a:ext cx="3853518" cy="735410"/>
            <a:chOff x="2816464" y="403136"/>
            <a:chExt cx="4551253" cy="899144"/>
          </a:xfrm>
        </p:grpSpPr>
        <p:grpSp>
          <p:nvGrpSpPr>
            <p:cNvPr id="28" name="组合 27"/>
            <p:cNvGrpSpPr/>
            <p:nvPr/>
          </p:nvGrpSpPr>
          <p:grpSpPr>
            <a:xfrm>
              <a:off x="2816464" y="403136"/>
              <a:ext cx="4551253" cy="899144"/>
              <a:chOff x="2758541" y="349904"/>
              <a:chExt cx="4551253" cy="899144"/>
            </a:xfrm>
          </p:grpSpPr>
          <p:cxnSp>
            <p:nvCxnSpPr>
              <p:cNvPr id="30" name="直接连接符 29"/>
              <p:cNvCxnSpPr/>
              <p:nvPr/>
            </p:nvCxnSpPr>
            <p:spPr>
              <a:xfrm>
                <a:off x="3583419" y="1102861"/>
                <a:ext cx="1872208" cy="0"/>
              </a:xfrm>
              <a:prstGeom prst="line">
                <a:avLst/>
              </a:prstGeom>
              <a:ln w="28575">
                <a:solidFill>
                  <a:schemeClr val="accent6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31" name="组合 30"/>
              <p:cNvGrpSpPr/>
              <p:nvPr/>
            </p:nvGrpSpPr>
            <p:grpSpPr>
              <a:xfrm>
                <a:off x="2758541" y="349904"/>
                <a:ext cx="4551253" cy="899144"/>
                <a:chOff x="3127094" y="518364"/>
                <a:chExt cx="3489557" cy="689395"/>
              </a:xfrm>
            </p:grpSpPr>
            <p:sp>
              <p:nvSpPr>
                <p:cNvPr id="33" name="圆角矩形 32"/>
                <p:cNvSpPr/>
                <p:nvPr/>
              </p:nvSpPr>
              <p:spPr>
                <a:xfrm>
                  <a:off x="3358902" y="667983"/>
                  <a:ext cx="3257749" cy="434877"/>
                </a:xfrm>
                <a:prstGeom prst="roundRect">
                  <a:avLst>
                    <a:gd name="adj" fmla="val 48539"/>
                  </a:avLst>
                </a:prstGeom>
                <a:solidFill>
                  <a:srgbClr val="026BA5"/>
                </a:solidFill>
                <a:ln w="28575">
                  <a:solidFill>
                    <a:schemeClr val="bg1"/>
                  </a:solidFill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34" name="Group 2261"/>
                <p:cNvGrpSpPr/>
                <p:nvPr/>
              </p:nvGrpSpPr>
              <p:grpSpPr>
                <a:xfrm flipH="1">
                  <a:off x="3127094" y="518364"/>
                  <a:ext cx="689395" cy="689395"/>
                  <a:chOff x="-2" y="-1"/>
                  <a:chExt cx="877274" cy="877273"/>
                </a:xfrm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grpSpPr>
              <p:sp>
                <p:nvSpPr>
                  <p:cNvPr id="35" name="Shape 2248"/>
                  <p:cNvSpPr/>
                  <p:nvPr/>
                </p:nvSpPr>
                <p:spPr>
                  <a:xfrm>
                    <a:off x="-2" y="-1"/>
                    <a:ext cx="877274" cy="877273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19679" h="19679" extrusionOk="0">
                        <a:moveTo>
                          <a:pt x="16796" y="2882"/>
                        </a:moveTo>
                        <a:cubicBezTo>
                          <a:pt x="20639" y="6724"/>
                          <a:pt x="20639" y="12954"/>
                          <a:pt x="16796" y="16796"/>
                        </a:cubicBezTo>
                        <a:cubicBezTo>
                          <a:pt x="12954" y="20639"/>
                          <a:pt x="6724" y="20639"/>
                          <a:pt x="2882" y="16796"/>
                        </a:cubicBezTo>
                        <a:cubicBezTo>
                          <a:pt x="-961" y="12954"/>
                          <a:pt x="-961" y="6724"/>
                          <a:pt x="2882" y="2882"/>
                        </a:cubicBezTo>
                        <a:cubicBezTo>
                          <a:pt x="6724" y="-961"/>
                          <a:pt x="12954" y="-961"/>
                          <a:pt x="16796" y="2882"/>
                        </a:cubicBezTo>
                        <a:close/>
                      </a:path>
                    </a:pathLst>
                  </a:custGeom>
                  <a:solidFill>
                    <a:srgbClr val="026BA5"/>
                  </a:solidFill>
                  <a:ln w="28575" cap="flat">
                    <a:solidFill>
                      <a:schemeClr val="bg1"/>
                    </a:solidFill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/>
                  </a:p>
                </p:txBody>
              </p:sp>
              <p:sp>
                <p:nvSpPr>
                  <p:cNvPr id="36" name="Shape 2258"/>
                  <p:cNvSpPr/>
                  <p:nvPr/>
                </p:nvSpPr>
                <p:spPr>
                  <a:xfrm>
                    <a:off x="549890" y="549890"/>
                    <a:ext cx="49604" cy="49605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4168" y="0"/>
                        </a:moveTo>
                        <a:cubicBezTo>
                          <a:pt x="3032" y="1516"/>
                          <a:pt x="1516" y="3032"/>
                          <a:pt x="0" y="4547"/>
                        </a:cubicBezTo>
                        <a:cubicBezTo>
                          <a:pt x="17053" y="21600"/>
                          <a:pt x="17053" y="21600"/>
                          <a:pt x="17053" y="21600"/>
                        </a:cubicBezTo>
                        <a:cubicBezTo>
                          <a:pt x="18568" y="20084"/>
                          <a:pt x="20084" y="18947"/>
                          <a:pt x="21600" y="17432"/>
                        </a:cubicBezTo>
                        <a:cubicBezTo>
                          <a:pt x="4168" y="0"/>
                          <a:pt x="4168" y="0"/>
                          <a:pt x="4168" y="0"/>
                        </a:cubicBezTo>
                      </a:path>
                    </a:pathLst>
                  </a:custGeom>
                  <a:solidFill>
                    <a:srgbClr val="C4C6CA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/>
                  </a:p>
                </p:txBody>
              </p:sp>
            </p:grpSp>
          </p:grpSp>
          <p:sp>
            <p:nvSpPr>
              <p:cNvPr id="32" name="文本框 31"/>
              <p:cNvSpPr txBox="1"/>
              <p:nvPr/>
            </p:nvSpPr>
            <p:spPr>
              <a:xfrm>
                <a:off x="3657683" y="545045"/>
                <a:ext cx="3586768" cy="615454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square" rtlCol="0" anchor="t">
                <a:noAutofit/>
                <a:scene3d>
                  <a:camera prst="orthographicFront"/>
                  <a:lightRig rig="threePt" dir="t"/>
                </a:scene3d>
                <a:sp3d>
                  <a:bevelT w="0" h="0"/>
                  <a:bevelB w="0" h="0"/>
                </a:sp3d>
              </a:bodyPr>
              <a:lstStyle/>
              <a:p>
                <a:pPr algn="ctr"/>
                <a:r>
                  <a:rPr lang="zh-CN" altLang="en-US" sz="240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  <a:sym typeface="+mn-ea"/>
                  </a:rPr>
                  <a:t>怎样减小或增大压强</a:t>
                </a:r>
                <a:endParaRPr lang="zh-CN" altLang="en-US" sz="2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29" name="Shape 25434"/>
            <p:cNvSpPr/>
            <p:nvPr/>
          </p:nvSpPr>
          <p:spPr>
            <a:xfrm>
              <a:off x="2997631" y="566701"/>
              <a:ext cx="536808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/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6719" y="3894802"/>
            <a:ext cx="3424757" cy="2274253"/>
          </a:xfrm>
          <a:prstGeom prst="rect">
            <a:avLst/>
          </a:prstGeom>
        </p:spPr>
      </p:pic>
      <p:pic>
        <p:nvPicPr>
          <p:cNvPr id="1026" name="Picture 2" descr="https://ss3.baidu.com/9fo3dSag_xI4khGko9WTAnF6hhy/baike/pic/item/a8014c086e061d95e0bf2c6073f40ad163d9cae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3351" y="3869978"/>
            <a:ext cx="3440520" cy="22990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/>
          <p:cNvSpPr txBox="1"/>
          <p:nvPr/>
        </p:nvSpPr>
        <p:spPr>
          <a:xfrm>
            <a:off x="8314441" y="6169055"/>
            <a:ext cx="22247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华表下宽大的基座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251597" y="6169055"/>
            <a:ext cx="206468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铁轨铺在枕木上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9407" y="1085318"/>
            <a:ext cx="4101855" cy="2309192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7942803" y="3394510"/>
            <a:ext cx="27816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被困淤泥地，消防救援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520964" y="1732082"/>
            <a:ext cx="225190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你</a:t>
            </a:r>
            <a:r>
              <a:rPr lang="zh-CN" altLang="en-US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可以再举出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一些</a:t>
            </a:r>
            <a:r>
              <a:rPr lang="zh-CN" altLang="en-US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生活中减小压强的事例吗</a:t>
            </a:r>
            <a:r>
              <a:rPr lang="en-US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?</a:t>
            </a:r>
            <a:endParaRPr lang="zh-CN" altLang="en-US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7259" y="2239913"/>
            <a:ext cx="780343" cy="1104211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56" y="1415846"/>
            <a:ext cx="1572904" cy="658425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1" y="556374"/>
            <a:ext cx="1572904" cy="658425"/>
          </a:xfrm>
          <a:prstGeom prst="rect">
            <a:avLst/>
          </a:prstGeom>
        </p:spPr>
      </p:pic>
      <p:sp>
        <p:nvSpPr>
          <p:cNvPr id="41" name="文本框 40"/>
          <p:cNvSpPr txBox="1"/>
          <p:nvPr/>
        </p:nvSpPr>
        <p:spPr>
          <a:xfrm>
            <a:off x="168482" y="1468834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知识讲解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157749" y="630095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新</a:t>
            </a:r>
            <a:r>
              <a:rPr lang="zh-CN" alt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课引入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96056" y="2275316"/>
            <a:ext cx="1572904" cy="658425"/>
            <a:chOff x="3142451" y="548680"/>
            <a:chExt cx="1572904" cy="658425"/>
          </a:xfrm>
        </p:grpSpPr>
        <p:pic>
          <p:nvPicPr>
            <p:cNvPr id="44" name="图片 43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5" name="文本框 44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96056" y="3994254"/>
            <a:ext cx="1572904" cy="658425"/>
            <a:chOff x="3142451" y="548680"/>
            <a:chExt cx="1572904" cy="658425"/>
          </a:xfrm>
        </p:grpSpPr>
        <p:pic>
          <p:nvPicPr>
            <p:cNvPr id="47" name="图片 46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8" name="文本框 47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96056" y="3134785"/>
            <a:ext cx="1572904" cy="658425"/>
            <a:chOff x="3142451" y="548680"/>
            <a:chExt cx="1572904" cy="658425"/>
          </a:xfrm>
        </p:grpSpPr>
        <p:pic>
          <p:nvPicPr>
            <p:cNvPr id="50" name="图片 49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1" name="文本框 50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</a:t>
              </a:r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堂</a:t>
              </a:r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练习</a:t>
              </a: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96056" y="5713109"/>
            <a:ext cx="1572699" cy="658339"/>
            <a:chOff x="3142451" y="548680"/>
            <a:chExt cx="1572904" cy="658425"/>
          </a:xfrm>
        </p:grpSpPr>
        <p:pic>
          <p:nvPicPr>
            <p:cNvPr id="53" name="图片 52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4" name="文本框 5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96056" y="4853723"/>
            <a:ext cx="1572699" cy="658339"/>
            <a:chOff x="3142451" y="548680"/>
            <a:chExt cx="1572904" cy="658425"/>
          </a:xfrm>
        </p:grpSpPr>
        <p:pic>
          <p:nvPicPr>
            <p:cNvPr id="56" name="图片 55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7" name="文本框 56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614598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  <p:bldP spid="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图片 3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0653" y="1162837"/>
            <a:ext cx="3614213" cy="2415499"/>
          </a:xfrm>
          <a:prstGeom prst="rect">
            <a:avLst/>
          </a:prstGeom>
        </p:spPr>
      </p:pic>
      <p:grpSp>
        <p:nvGrpSpPr>
          <p:cNvPr id="38" name="组合 37"/>
          <p:cNvGrpSpPr/>
          <p:nvPr/>
        </p:nvGrpSpPr>
        <p:grpSpPr>
          <a:xfrm>
            <a:off x="5614485" y="2405814"/>
            <a:ext cx="3395058" cy="2350940"/>
            <a:chOff x="6411595" y="2944024"/>
            <a:chExt cx="5669733" cy="3779822"/>
          </a:xfrm>
        </p:grpSpPr>
        <p:pic>
          <p:nvPicPr>
            <p:cNvPr id="39" name="图片 3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11595" y="2944024"/>
              <a:ext cx="5669733" cy="3779822"/>
            </a:xfrm>
            <a:prstGeom prst="rect">
              <a:avLst/>
            </a:prstGeom>
          </p:spPr>
        </p:pic>
        <p:pic>
          <p:nvPicPr>
            <p:cNvPr id="40" name="图片 39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829556" y="6012252"/>
              <a:ext cx="1251772" cy="704122"/>
            </a:xfrm>
            <a:prstGeom prst="rect">
              <a:avLst/>
            </a:prstGeom>
          </p:spPr>
        </p:pic>
      </p:grpSp>
      <p:pic>
        <p:nvPicPr>
          <p:cNvPr id="41" name="图片 4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0172" y="3725787"/>
            <a:ext cx="3560173" cy="2291862"/>
          </a:xfrm>
          <a:prstGeom prst="rect">
            <a:avLst/>
          </a:prstGeom>
        </p:spPr>
      </p:pic>
      <p:sp>
        <p:nvSpPr>
          <p:cNvPr id="42" name="矩形 41"/>
          <p:cNvSpPr/>
          <p:nvPr/>
        </p:nvSpPr>
        <p:spPr>
          <a:xfrm>
            <a:off x="7228788" y="1162837"/>
            <a:ext cx="3070867" cy="707886"/>
          </a:xfrm>
          <a:prstGeom prst="rect">
            <a:avLst/>
          </a:prstGeom>
          <a:ln w="19050">
            <a:noFill/>
            <a:prstDash val="sysDash"/>
          </a:ln>
        </p:spPr>
        <p:txBody>
          <a:bodyPr wrap="square">
            <a:spAutoFit/>
          </a:bodyPr>
          <a:lstStyle/>
          <a:p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同学们现在可以解释一下我们课前的疑问吗？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3" name="图片 4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99655" y="781487"/>
            <a:ext cx="1045473" cy="1089236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491295" y="5560390"/>
            <a:ext cx="1752376" cy="40011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增大受力面积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6448159" y="5560390"/>
            <a:ext cx="1199121" cy="40011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减小压强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5" name="图片 4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69046">
            <a:off x="5575370" y="5655316"/>
            <a:ext cx="541090" cy="245951"/>
          </a:xfrm>
          <a:prstGeom prst="rect">
            <a:avLst/>
          </a:prstGeom>
        </p:spPr>
      </p:pic>
      <p:pic>
        <p:nvPicPr>
          <p:cNvPr id="30" name="图片 29" descr="灯泡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1607922" y="6222110"/>
            <a:ext cx="332423" cy="473869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56" y="1415846"/>
            <a:ext cx="1572904" cy="658425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1" y="556374"/>
            <a:ext cx="1572904" cy="658425"/>
          </a:xfrm>
          <a:prstGeom prst="rect">
            <a:avLst/>
          </a:prstGeom>
        </p:spPr>
      </p:pic>
      <p:sp>
        <p:nvSpPr>
          <p:cNvPr id="33" name="文本框 32"/>
          <p:cNvSpPr txBox="1"/>
          <p:nvPr/>
        </p:nvSpPr>
        <p:spPr>
          <a:xfrm>
            <a:off x="168482" y="1468834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知识讲解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157749" y="630095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新</a:t>
            </a:r>
            <a:r>
              <a:rPr lang="zh-CN" alt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课引入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96056" y="2275316"/>
            <a:ext cx="1572904" cy="658425"/>
            <a:chOff x="3142451" y="548680"/>
            <a:chExt cx="1572904" cy="658425"/>
          </a:xfrm>
        </p:grpSpPr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6" name="文本框 4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96056" y="3994254"/>
            <a:ext cx="1572904" cy="658425"/>
            <a:chOff x="3142451" y="548680"/>
            <a:chExt cx="1572904" cy="658425"/>
          </a:xfrm>
        </p:grpSpPr>
        <p:pic>
          <p:nvPicPr>
            <p:cNvPr id="48" name="图片 47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9" name="文本框 4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96056" y="3134785"/>
            <a:ext cx="1572904" cy="658425"/>
            <a:chOff x="3142451" y="548680"/>
            <a:chExt cx="1572904" cy="658425"/>
          </a:xfrm>
        </p:grpSpPr>
        <p:pic>
          <p:nvPicPr>
            <p:cNvPr id="51" name="图片 50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2" name="文本框 51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</a:t>
              </a:r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堂</a:t>
              </a:r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练习</a:t>
              </a: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96056" y="5713109"/>
            <a:ext cx="1572699" cy="658339"/>
            <a:chOff x="3142451" y="548680"/>
            <a:chExt cx="1572904" cy="658425"/>
          </a:xfrm>
        </p:grpSpPr>
        <p:pic>
          <p:nvPicPr>
            <p:cNvPr id="54" name="图片 53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5" name="文本框 54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96056" y="4853723"/>
            <a:ext cx="1572699" cy="658339"/>
            <a:chOff x="3142451" y="548680"/>
            <a:chExt cx="1572904" cy="658425"/>
          </a:xfrm>
        </p:grpSpPr>
        <p:pic>
          <p:nvPicPr>
            <p:cNvPr id="57" name="图片 56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8" name="文本框 57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076693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7" grpId="0" animBg="1"/>
      <p:bldP spid="4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任意多边形 27"/>
          <p:cNvSpPr/>
          <p:nvPr/>
        </p:nvSpPr>
        <p:spPr>
          <a:xfrm>
            <a:off x="4046379" y="4609268"/>
            <a:ext cx="7133641" cy="1685552"/>
          </a:xfrm>
          <a:custGeom>
            <a:avLst/>
            <a:gdLst>
              <a:gd name="connsiteX0" fmla="*/ 467173 w 9694331"/>
              <a:gd name="connsiteY0" fmla="*/ 143919 h 2043595"/>
              <a:gd name="connsiteX1" fmla="*/ 2316293 w 9694331"/>
              <a:gd name="connsiteY1" fmla="*/ 326799 h 2043595"/>
              <a:gd name="connsiteX2" fmla="*/ 4795333 w 9694331"/>
              <a:gd name="connsiteY2" fmla="*/ 21999 h 2043595"/>
              <a:gd name="connsiteX3" fmla="*/ 8137973 w 9694331"/>
              <a:gd name="connsiteY3" fmla="*/ 113439 h 2043595"/>
              <a:gd name="connsiteX4" fmla="*/ 9418133 w 9694331"/>
              <a:gd name="connsiteY4" fmla="*/ 824639 h 2043595"/>
              <a:gd name="connsiteX5" fmla="*/ 9367333 w 9694331"/>
              <a:gd name="connsiteY5" fmla="*/ 1850799 h 2043595"/>
              <a:gd name="connsiteX6" fmla="*/ 5953573 w 9694331"/>
              <a:gd name="connsiteY6" fmla="*/ 2013359 h 2043595"/>
              <a:gd name="connsiteX7" fmla="*/ 3596453 w 9694331"/>
              <a:gd name="connsiteY7" fmla="*/ 2023519 h 2043595"/>
              <a:gd name="connsiteX8" fmla="*/ 284293 w 9694331"/>
              <a:gd name="connsiteY8" fmla="*/ 1799999 h 2043595"/>
              <a:gd name="connsiteX9" fmla="*/ 396053 w 9694331"/>
              <a:gd name="connsiteY9" fmla="*/ 32159 h 2043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694331" h="2043595">
                <a:moveTo>
                  <a:pt x="467173" y="143919"/>
                </a:moveTo>
                <a:cubicBezTo>
                  <a:pt x="1031053" y="245519"/>
                  <a:pt x="1594933" y="347119"/>
                  <a:pt x="2316293" y="326799"/>
                </a:cubicBezTo>
                <a:cubicBezTo>
                  <a:pt x="3037653" y="306479"/>
                  <a:pt x="3825053" y="57559"/>
                  <a:pt x="4795333" y="21999"/>
                </a:cubicBezTo>
                <a:cubicBezTo>
                  <a:pt x="5765613" y="-13561"/>
                  <a:pt x="7367506" y="-20334"/>
                  <a:pt x="8137973" y="113439"/>
                </a:cubicBezTo>
                <a:cubicBezTo>
                  <a:pt x="8908440" y="247212"/>
                  <a:pt x="9213240" y="535079"/>
                  <a:pt x="9418133" y="824639"/>
                </a:cubicBezTo>
                <a:cubicBezTo>
                  <a:pt x="9623026" y="1114199"/>
                  <a:pt x="9944760" y="1652679"/>
                  <a:pt x="9367333" y="1850799"/>
                </a:cubicBezTo>
                <a:cubicBezTo>
                  <a:pt x="8789906" y="2048919"/>
                  <a:pt x="6915386" y="1984572"/>
                  <a:pt x="5953573" y="2013359"/>
                </a:cubicBezTo>
                <a:cubicBezTo>
                  <a:pt x="4991760" y="2042146"/>
                  <a:pt x="4541333" y="2059079"/>
                  <a:pt x="3596453" y="2023519"/>
                </a:cubicBezTo>
                <a:cubicBezTo>
                  <a:pt x="2651573" y="1987959"/>
                  <a:pt x="817693" y="2131892"/>
                  <a:pt x="284293" y="1799999"/>
                </a:cubicBezTo>
                <a:cubicBezTo>
                  <a:pt x="-249107" y="1468106"/>
                  <a:pt x="73473" y="750132"/>
                  <a:pt x="396053" y="32159"/>
                </a:cubicBezTo>
              </a:path>
            </a:pathLst>
          </a:custGeom>
          <a:solidFill>
            <a:srgbClr val="FDC252">
              <a:alpha val="29000"/>
            </a:srgbClr>
          </a:solidFill>
          <a:ln w="31750">
            <a:noFill/>
          </a:ln>
          <a:effectLst>
            <a:glow>
              <a:schemeClr val="accent1"/>
            </a:glow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  <a:softEdge rad="203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3228726" y="1362851"/>
            <a:ext cx="8611340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lang="zh-CN" altLang="en-US" sz="20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下列</a:t>
            </a:r>
            <a:r>
              <a:rPr lang="zh-CN" altLang="en-US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生活实例中，属于增大压强</a:t>
            </a:r>
            <a:r>
              <a:rPr lang="zh-CN" altLang="en-US" sz="20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的有</a:t>
            </a:r>
            <a:r>
              <a:rPr lang="en-US" altLang="zh-CN" sz="20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_______________</a:t>
            </a:r>
            <a:endParaRPr lang="en-US" altLang="zh-CN" sz="20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①书包</a:t>
            </a:r>
            <a:r>
              <a:rPr lang="zh-CN" altLang="en-US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的背带做得较</a:t>
            </a:r>
            <a:r>
              <a:rPr lang="zh-CN" altLang="en-US" sz="20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宽        ②铁路</a:t>
            </a:r>
            <a:r>
              <a:rPr lang="zh-CN" altLang="en-US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的钢轨铺在枕木</a:t>
            </a:r>
            <a:r>
              <a:rPr lang="zh-CN" altLang="en-US" sz="20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上</a:t>
            </a:r>
            <a:endParaRPr lang="en-US" altLang="zh-CN" sz="2000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③滑雪板</a:t>
            </a:r>
            <a:r>
              <a:rPr lang="zh-CN" altLang="en-US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的面积</a:t>
            </a:r>
            <a:r>
              <a:rPr lang="zh-CN" altLang="en-US" sz="20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较大            ④剪刀</a:t>
            </a:r>
            <a:r>
              <a:rPr lang="zh-CN" altLang="en-US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的刀刃做得很</a:t>
            </a:r>
            <a:r>
              <a:rPr lang="zh-CN" altLang="en-US" sz="20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薄</a:t>
            </a:r>
            <a:endParaRPr lang="en-US" altLang="zh-CN" sz="2000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⑤</a:t>
            </a:r>
            <a:r>
              <a:rPr lang="zh-CN" altLang="en-US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注射器针头做很尖</a:t>
            </a:r>
            <a:r>
              <a:rPr lang="zh-CN" altLang="en-US" sz="20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细        </a:t>
            </a:r>
            <a:r>
              <a:rPr lang="zh-CN" altLang="en-US" sz="2000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⑥</a:t>
            </a:r>
            <a:r>
              <a:rPr lang="zh-CN" altLang="en-US" sz="20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用很细的钢丝切肥皂</a:t>
            </a:r>
            <a:endParaRPr lang="en-US" altLang="zh-CN" sz="2000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⑦选择较宽的扁担挑东西    ⑧</a:t>
            </a:r>
            <a:r>
              <a:rPr lang="zh-CN" altLang="en-US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用螺栓紧固机器零件时，在</a:t>
            </a:r>
            <a:r>
              <a:rPr lang="zh-CN" altLang="en-US" sz="20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螺母下垫垫圈</a:t>
            </a:r>
            <a:endParaRPr lang="en-US" altLang="zh-CN" sz="2000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3140991" y="4292634"/>
            <a:ext cx="1543461" cy="2046058"/>
            <a:chOff x="2766138" y="3864422"/>
            <a:chExt cx="1543461" cy="2046058"/>
          </a:xfrm>
        </p:grpSpPr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66138" y="3864422"/>
              <a:ext cx="1543461" cy="2046058"/>
            </a:xfrm>
            <a:prstGeom prst="rect">
              <a:avLst/>
            </a:prstGeom>
          </p:spPr>
        </p:pic>
        <p:sp>
          <p:nvSpPr>
            <p:cNvPr id="27" name="矩形 26"/>
            <p:cNvSpPr/>
            <p:nvPr/>
          </p:nvSpPr>
          <p:spPr>
            <a:xfrm>
              <a:off x="3192689" y="5023832"/>
              <a:ext cx="957675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kern="100">
                  <a:effectLst>
                    <a:glow>
                      <a:srgbClr val="FDC050"/>
                    </a:glow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黑体" panose="02010609060101010101" pitchFamily="49" charset="-122"/>
                  <a:ea typeface="黑体" panose="02010609060101010101" pitchFamily="49" charset="-122"/>
                  <a:cs typeface="仿宋" panose="02010609060101010101" pitchFamily="49" charset="-122"/>
                </a:rPr>
                <a:t>解析</a:t>
              </a:r>
              <a:endParaRPr lang="zh-CN" altLang="en-US" sz="2400"/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4768088" y="5326897"/>
            <a:ext cx="56902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实例④⑤⑥通过减小受力面积来达到增大压强</a:t>
            </a:r>
            <a:endParaRPr lang="zh-CN" altLang="en-US" sz="2000" dirty="0"/>
          </a:p>
        </p:txBody>
      </p:sp>
      <p:sp>
        <p:nvSpPr>
          <p:cNvPr id="6" name="文本框 5"/>
          <p:cNvSpPr txBox="1"/>
          <p:nvPr/>
        </p:nvSpPr>
        <p:spPr>
          <a:xfrm>
            <a:off x="7955604" y="1484507"/>
            <a:ext cx="9709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④⑤⑥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45653" y="6080287"/>
            <a:ext cx="530327" cy="693085"/>
          </a:xfrm>
          <a:prstGeom prst="rect">
            <a:avLst/>
          </a:prstGeom>
        </p:spPr>
      </p:pic>
      <p:grpSp>
        <p:nvGrpSpPr>
          <p:cNvPr id="29" name="组合 28"/>
          <p:cNvGrpSpPr/>
          <p:nvPr/>
        </p:nvGrpSpPr>
        <p:grpSpPr>
          <a:xfrm>
            <a:off x="95851" y="2275313"/>
            <a:ext cx="1572904" cy="658425"/>
            <a:chOff x="3142451" y="548680"/>
            <a:chExt cx="1572904" cy="658425"/>
          </a:xfrm>
        </p:grpSpPr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1" name="文本框 30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32" name="图片 3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1" y="3140344"/>
            <a:ext cx="1572904" cy="658425"/>
          </a:xfrm>
          <a:prstGeom prst="rect">
            <a:avLst/>
          </a:prstGeom>
        </p:spPr>
      </p:pic>
      <p:sp>
        <p:nvSpPr>
          <p:cNvPr id="33" name="文本框 32"/>
          <p:cNvSpPr txBox="1"/>
          <p:nvPr/>
        </p:nvSpPr>
        <p:spPr>
          <a:xfrm>
            <a:off x="157749" y="3206793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随堂练习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95851" y="1415801"/>
            <a:ext cx="1572904" cy="658425"/>
            <a:chOff x="3142451" y="548680"/>
            <a:chExt cx="1572904" cy="658425"/>
          </a:xfrm>
        </p:grpSpPr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37" name="图片 3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1" y="556374"/>
            <a:ext cx="1572904" cy="658425"/>
          </a:xfrm>
          <a:prstGeom prst="rect">
            <a:avLst/>
          </a:prstGeom>
        </p:spPr>
      </p:pic>
      <p:sp>
        <p:nvSpPr>
          <p:cNvPr id="38" name="文本框 37"/>
          <p:cNvSpPr txBox="1"/>
          <p:nvPr/>
        </p:nvSpPr>
        <p:spPr>
          <a:xfrm>
            <a:off x="157749" y="630095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新</a:t>
            </a:r>
            <a:r>
              <a:rPr lang="zh-CN" alt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课引入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96056" y="3994254"/>
            <a:ext cx="1572904" cy="658425"/>
            <a:chOff x="3142451" y="548680"/>
            <a:chExt cx="1572904" cy="658425"/>
          </a:xfrm>
        </p:grpSpPr>
        <p:pic>
          <p:nvPicPr>
            <p:cNvPr id="40" name="图片 39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1" name="文本框 40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96056" y="5713109"/>
            <a:ext cx="1572699" cy="658339"/>
            <a:chOff x="3142451" y="548680"/>
            <a:chExt cx="1572904" cy="658425"/>
          </a:xfrm>
        </p:grpSpPr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4" name="文本框 4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96056" y="4853723"/>
            <a:ext cx="1572699" cy="658339"/>
            <a:chOff x="3142451" y="548680"/>
            <a:chExt cx="1572904" cy="658425"/>
          </a:xfrm>
        </p:grpSpPr>
        <p:pic>
          <p:nvPicPr>
            <p:cNvPr id="46" name="图片 45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7" name="文本框 46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14360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" grpId="0"/>
      <p:bldP spid="4" grpId="0"/>
      <p:bldP spid="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261674" y="756827"/>
            <a:ext cx="8191149" cy="33579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2.</a:t>
            </a:r>
            <a:r>
              <a:rPr lang="zh-CN" altLang="en-US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如图甲所示，将一块长木板放在水平桌面上，现用水平力</a:t>
            </a:r>
            <a:r>
              <a:rPr lang="en-US" altLang="zh-CN" sz="2000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</a:t>
            </a:r>
            <a:r>
              <a:rPr lang="en-US" altLang="zh-CN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向右边慢慢推动木板，使其一部分露出桌面如图乙所示，推动木板过程中，木板对桌面的压力</a:t>
            </a:r>
            <a:r>
              <a:rPr lang="en-US" altLang="zh-CN" sz="2000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</a:t>
            </a:r>
            <a:r>
              <a:rPr lang="zh-CN" altLang="en-US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、压强</a:t>
            </a:r>
            <a:r>
              <a:rPr lang="en-US" altLang="zh-CN" sz="2000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p</a:t>
            </a:r>
            <a:r>
              <a:rPr lang="zh-CN" altLang="en-US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zh-CN" altLang="en-US" sz="20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摩擦力 </a:t>
            </a:r>
            <a:r>
              <a:rPr lang="en-US" altLang="zh-CN" sz="2000" i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 </a:t>
            </a:r>
            <a:r>
              <a:rPr lang="zh-CN" altLang="en-US" sz="20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</a:t>
            </a:r>
            <a:r>
              <a:rPr lang="zh-CN" altLang="en-US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变化情况是（　　）</a:t>
            </a:r>
          </a:p>
          <a:p>
            <a:pPr>
              <a:lnSpc>
                <a:spcPct val="150000"/>
              </a:lnSpc>
            </a:pPr>
            <a:r>
              <a:rPr lang="en-US" altLang="zh-CN" sz="20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A.</a:t>
            </a:r>
            <a:r>
              <a:rPr lang="en-US" altLang="zh-CN" sz="2000" i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 </a:t>
            </a:r>
            <a:r>
              <a:rPr lang="zh-CN" altLang="en-US" sz="20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和 </a:t>
            </a:r>
            <a:r>
              <a:rPr lang="en-US" altLang="zh-CN" sz="2000" i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 </a:t>
            </a:r>
            <a:r>
              <a:rPr lang="zh-CN" altLang="en-US" sz="20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不变</a:t>
            </a:r>
            <a:r>
              <a:rPr lang="zh-CN" altLang="en-US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000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p</a:t>
            </a:r>
            <a:r>
              <a:rPr lang="zh-CN" altLang="en-US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变</a:t>
            </a:r>
            <a:r>
              <a:rPr lang="zh-CN" altLang="en-US" sz="20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大           </a:t>
            </a:r>
            <a:endParaRPr lang="en-US" altLang="zh-CN" sz="2000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B.</a:t>
            </a:r>
            <a:r>
              <a:rPr lang="en-US" altLang="zh-CN" sz="2000" i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 </a:t>
            </a:r>
            <a:r>
              <a:rPr lang="zh-CN" altLang="en-US" sz="20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和 </a:t>
            </a:r>
            <a:r>
              <a:rPr lang="en-US" altLang="zh-CN" sz="2000" i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p </a:t>
            </a:r>
            <a:r>
              <a:rPr lang="zh-CN" altLang="en-US" sz="20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不变</a:t>
            </a:r>
            <a:r>
              <a:rPr lang="zh-CN" altLang="en-US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000" i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 </a:t>
            </a:r>
            <a:r>
              <a:rPr lang="zh-CN" altLang="en-US" sz="20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变大</a:t>
            </a:r>
            <a:endParaRPr lang="en-US" altLang="zh-CN" sz="2000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C.</a:t>
            </a:r>
            <a:r>
              <a:rPr lang="en-US" altLang="zh-CN" sz="2000" i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 </a:t>
            </a:r>
            <a:r>
              <a:rPr lang="zh-CN" altLang="en-US" sz="20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变</a:t>
            </a:r>
            <a:r>
              <a:rPr lang="zh-CN" altLang="en-US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小</a:t>
            </a:r>
            <a:r>
              <a:rPr lang="zh-CN" altLang="en-US" sz="20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 </a:t>
            </a:r>
            <a:r>
              <a:rPr lang="en-US" altLang="zh-CN" sz="2000" i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p </a:t>
            </a:r>
            <a:r>
              <a:rPr lang="zh-CN" altLang="en-US" sz="20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和 </a:t>
            </a:r>
            <a:r>
              <a:rPr lang="en-US" altLang="zh-CN" sz="2000" i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 </a:t>
            </a:r>
            <a:r>
              <a:rPr lang="zh-CN" altLang="en-US" sz="20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均</a:t>
            </a:r>
            <a:r>
              <a:rPr lang="zh-CN" altLang="en-US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变</a:t>
            </a:r>
            <a:r>
              <a:rPr lang="zh-CN" altLang="en-US" sz="20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大     </a:t>
            </a:r>
            <a:endParaRPr lang="en-US" altLang="zh-CN" sz="2000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D.</a:t>
            </a:r>
            <a:r>
              <a:rPr lang="en-US" altLang="zh-CN" sz="2000" i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 </a:t>
            </a:r>
            <a:r>
              <a:rPr lang="zh-CN" altLang="en-US" sz="20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不变，</a:t>
            </a:r>
            <a:r>
              <a:rPr lang="en-US" altLang="zh-CN" sz="2000" i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000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p </a:t>
            </a:r>
            <a:r>
              <a:rPr lang="zh-CN" altLang="en-US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和 </a:t>
            </a:r>
            <a:r>
              <a:rPr lang="en-US" altLang="zh-CN" sz="2000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 </a:t>
            </a:r>
            <a:r>
              <a:rPr lang="zh-CN" altLang="en-US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均变大 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8945664" y="1804396"/>
            <a:ext cx="406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52823" y="6083842"/>
            <a:ext cx="708637" cy="708637"/>
          </a:xfrm>
          <a:prstGeom prst="rect">
            <a:avLst/>
          </a:prstGeom>
        </p:spPr>
      </p:pic>
      <p:grpSp>
        <p:nvGrpSpPr>
          <p:cNvPr id="27" name="组合 26"/>
          <p:cNvGrpSpPr/>
          <p:nvPr/>
        </p:nvGrpSpPr>
        <p:grpSpPr>
          <a:xfrm>
            <a:off x="3073174" y="4395570"/>
            <a:ext cx="1543461" cy="2046058"/>
            <a:chOff x="2766138" y="3864422"/>
            <a:chExt cx="1543461" cy="2046058"/>
          </a:xfrm>
        </p:grpSpPr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66138" y="3864422"/>
              <a:ext cx="1543461" cy="2046058"/>
            </a:xfrm>
            <a:prstGeom prst="rect">
              <a:avLst/>
            </a:prstGeom>
          </p:spPr>
        </p:pic>
        <p:sp>
          <p:nvSpPr>
            <p:cNvPr id="29" name="矩形 28"/>
            <p:cNvSpPr/>
            <p:nvPr/>
          </p:nvSpPr>
          <p:spPr>
            <a:xfrm>
              <a:off x="3192689" y="5023832"/>
              <a:ext cx="957675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kern="100">
                  <a:effectLst>
                    <a:glow>
                      <a:srgbClr val="FDC050"/>
                    </a:glow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黑体" panose="02010609060101010101" pitchFamily="49" charset="-122"/>
                  <a:ea typeface="黑体" panose="02010609060101010101" pitchFamily="49" charset="-122"/>
                  <a:cs typeface="仿宋" panose="02010609060101010101" pitchFamily="49" charset="-122"/>
                </a:rPr>
                <a:t>解析</a:t>
              </a:r>
              <a:endParaRPr lang="zh-CN" altLang="en-US" sz="2400"/>
            </a:p>
          </p:txBody>
        </p:sp>
      </p:grpSp>
      <p:sp>
        <p:nvSpPr>
          <p:cNvPr id="30" name="任意多边形 29"/>
          <p:cNvSpPr/>
          <p:nvPr/>
        </p:nvSpPr>
        <p:spPr>
          <a:xfrm>
            <a:off x="4035481" y="4424062"/>
            <a:ext cx="6982475" cy="1989074"/>
          </a:xfrm>
          <a:custGeom>
            <a:avLst/>
            <a:gdLst>
              <a:gd name="connsiteX0" fmla="*/ 467173 w 9694331"/>
              <a:gd name="connsiteY0" fmla="*/ 143919 h 2043595"/>
              <a:gd name="connsiteX1" fmla="*/ 2316293 w 9694331"/>
              <a:gd name="connsiteY1" fmla="*/ 326799 h 2043595"/>
              <a:gd name="connsiteX2" fmla="*/ 4795333 w 9694331"/>
              <a:gd name="connsiteY2" fmla="*/ 21999 h 2043595"/>
              <a:gd name="connsiteX3" fmla="*/ 8137973 w 9694331"/>
              <a:gd name="connsiteY3" fmla="*/ 113439 h 2043595"/>
              <a:gd name="connsiteX4" fmla="*/ 9418133 w 9694331"/>
              <a:gd name="connsiteY4" fmla="*/ 824639 h 2043595"/>
              <a:gd name="connsiteX5" fmla="*/ 9367333 w 9694331"/>
              <a:gd name="connsiteY5" fmla="*/ 1850799 h 2043595"/>
              <a:gd name="connsiteX6" fmla="*/ 5953573 w 9694331"/>
              <a:gd name="connsiteY6" fmla="*/ 2013359 h 2043595"/>
              <a:gd name="connsiteX7" fmla="*/ 3596453 w 9694331"/>
              <a:gd name="connsiteY7" fmla="*/ 2023519 h 2043595"/>
              <a:gd name="connsiteX8" fmla="*/ 284293 w 9694331"/>
              <a:gd name="connsiteY8" fmla="*/ 1799999 h 2043595"/>
              <a:gd name="connsiteX9" fmla="*/ 396053 w 9694331"/>
              <a:gd name="connsiteY9" fmla="*/ 32159 h 2043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694331" h="2043595">
                <a:moveTo>
                  <a:pt x="467173" y="143919"/>
                </a:moveTo>
                <a:cubicBezTo>
                  <a:pt x="1031053" y="245519"/>
                  <a:pt x="1594933" y="347119"/>
                  <a:pt x="2316293" y="326799"/>
                </a:cubicBezTo>
                <a:cubicBezTo>
                  <a:pt x="3037653" y="306479"/>
                  <a:pt x="3825053" y="57559"/>
                  <a:pt x="4795333" y="21999"/>
                </a:cubicBezTo>
                <a:cubicBezTo>
                  <a:pt x="5765613" y="-13561"/>
                  <a:pt x="7367506" y="-20334"/>
                  <a:pt x="8137973" y="113439"/>
                </a:cubicBezTo>
                <a:cubicBezTo>
                  <a:pt x="8908440" y="247212"/>
                  <a:pt x="9213240" y="535079"/>
                  <a:pt x="9418133" y="824639"/>
                </a:cubicBezTo>
                <a:cubicBezTo>
                  <a:pt x="9623026" y="1114199"/>
                  <a:pt x="9944760" y="1652679"/>
                  <a:pt x="9367333" y="1850799"/>
                </a:cubicBezTo>
                <a:cubicBezTo>
                  <a:pt x="8789906" y="2048919"/>
                  <a:pt x="6915386" y="1984572"/>
                  <a:pt x="5953573" y="2013359"/>
                </a:cubicBezTo>
                <a:cubicBezTo>
                  <a:pt x="4991760" y="2042146"/>
                  <a:pt x="4541333" y="2059079"/>
                  <a:pt x="3596453" y="2023519"/>
                </a:cubicBezTo>
                <a:cubicBezTo>
                  <a:pt x="2651573" y="1987959"/>
                  <a:pt x="817693" y="2131892"/>
                  <a:pt x="284293" y="1799999"/>
                </a:cubicBezTo>
                <a:cubicBezTo>
                  <a:pt x="-249107" y="1468106"/>
                  <a:pt x="73473" y="750132"/>
                  <a:pt x="396053" y="32159"/>
                </a:cubicBezTo>
              </a:path>
            </a:pathLst>
          </a:custGeom>
          <a:solidFill>
            <a:srgbClr val="FDC252">
              <a:alpha val="29000"/>
            </a:srgbClr>
          </a:solidFill>
          <a:ln w="31750">
            <a:noFill/>
          </a:ln>
          <a:effectLst>
            <a:glow>
              <a:schemeClr val="accent1"/>
            </a:glow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  <a:softEdge rad="203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514647" y="4993696"/>
            <a:ext cx="602414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向右缓慢地推木板的过程中，木板对桌面的压力</a:t>
            </a:r>
            <a:r>
              <a:rPr lang="en-US" altLang="zh-CN" sz="2000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</a:t>
            </a:r>
            <a:r>
              <a:rPr lang="zh-CN" altLang="en-US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不变</a:t>
            </a:r>
            <a:r>
              <a:rPr lang="zh-CN" altLang="en-US" sz="20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，受</a:t>
            </a:r>
            <a:r>
              <a:rPr lang="zh-CN" altLang="en-US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力面积变小</a:t>
            </a:r>
            <a:r>
              <a:rPr lang="zh-CN" altLang="en-US" sz="20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，木板</a:t>
            </a:r>
            <a:r>
              <a:rPr lang="zh-CN" altLang="en-US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对桌面的</a:t>
            </a:r>
            <a:r>
              <a:rPr lang="zh-CN" altLang="en-US" sz="20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压强 </a:t>
            </a:r>
            <a:r>
              <a:rPr lang="en-US" altLang="zh-CN" sz="2000" i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p</a:t>
            </a:r>
            <a:r>
              <a:rPr lang="zh-CN" altLang="en-US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变大</a:t>
            </a:r>
            <a:r>
              <a:rPr lang="zh-CN" altLang="en-US" sz="20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；过程中压力</a:t>
            </a:r>
            <a:r>
              <a:rPr lang="zh-CN" altLang="en-US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和接触面的粗糙程度不变</a:t>
            </a:r>
            <a:r>
              <a:rPr lang="zh-CN" altLang="en-US" sz="20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，所以摩擦力 </a:t>
            </a:r>
            <a:r>
              <a:rPr lang="en-US" altLang="zh-CN" sz="2000" i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 </a:t>
            </a:r>
            <a:r>
              <a:rPr lang="zh-CN" altLang="en-US" sz="20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不变</a:t>
            </a:r>
            <a:r>
              <a:rPr lang="zh-CN" altLang="en-US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</a:p>
        </p:txBody>
      </p:sp>
      <p:pic>
        <p:nvPicPr>
          <p:cNvPr id="1026" name="Picture 2" descr="https://bj.download.cycore.cn/question/2019/4/1/10/32/a244e137-525b-4112-b616-42ff23a0e417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719" y="2379767"/>
            <a:ext cx="3451815" cy="11595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1" name="组合 30"/>
          <p:cNvGrpSpPr/>
          <p:nvPr/>
        </p:nvGrpSpPr>
        <p:grpSpPr>
          <a:xfrm>
            <a:off x="95851" y="2275313"/>
            <a:ext cx="1572904" cy="658425"/>
            <a:chOff x="3142451" y="548680"/>
            <a:chExt cx="1572904" cy="658425"/>
          </a:xfrm>
        </p:grpSpPr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3" name="文本框 3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34" name="图片 3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1" y="3140344"/>
            <a:ext cx="1572904" cy="658425"/>
          </a:xfrm>
          <a:prstGeom prst="rect">
            <a:avLst/>
          </a:prstGeom>
        </p:spPr>
      </p:pic>
      <p:sp>
        <p:nvSpPr>
          <p:cNvPr id="35" name="文本框 34"/>
          <p:cNvSpPr txBox="1"/>
          <p:nvPr/>
        </p:nvSpPr>
        <p:spPr>
          <a:xfrm>
            <a:off x="157749" y="3206793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随堂练习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95851" y="1415801"/>
            <a:ext cx="1572904" cy="658425"/>
            <a:chOff x="3142451" y="548680"/>
            <a:chExt cx="1572904" cy="658425"/>
          </a:xfrm>
        </p:grpSpPr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8" name="文本框 37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39" name="图片 3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1" y="556374"/>
            <a:ext cx="1572904" cy="658425"/>
          </a:xfrm>
          <a:prstGeom prst="rect">
            <a:avLst/>
          </a:prstGeom>
        </p:spPr>
      </p:pic>
      <p:sp>
        <p:nvSpPr>
          <p:cNvPr id="40" name="文本框 39"/>
          <p:cNvSpPr txBox="1"/>
          <p:nvPr/>
        </p:nvSpPr>
        <p:spPr>
          <a:xfrm>
            <a:off x="157749" y="630095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新</a:t>
            </a:r>
            <a:r>
              <a:rPr lang="zh-CN" alt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课引入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96056" y="3994254"/>
            <a:ext cx="1572904" cy="658425"/>
            <a:chOff x="3142451" y="548680"/>
            <a:chExt cx="1572904" cy="658425"/>
          </a:xfrm>
        </p:grpSpPr>
        <p:pic>
          <p:nvPicPr>
            <p:cNvPr id="42" name="图片 41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3" name="文本框 4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96056" y="5713109"/>
            <a:ext cx="1572699" cy="658339"/>
            <a:chOff x="3142451" y="548680"/>
            <a:chExt cx="1572904" cy="658425"/>
          </a:xfrm>
        </p:grpSpPr>
        <p:pic>
          <p:nvPicPr>
            <p:cNvPr id="45" name="图片 44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6" name="文本框 4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96056" y="4853723"/>
            <a:ext cx="1572699" cy="658339"/>
            <a:chOff x="3142451" y="548680"/>
            <a:chExt cx="1572904" cy="658425"/>
          </a:xfrm>
        </p:grpSpPr>
        <p:pic>
          <p:nvPicPr>
            <p:cNvPr id="48" name="图片 47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9" name="文本框 48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77530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30" grpId="0" animBg="1"/>
      <p:bldP spid="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任意多边形 74"/>
          <p:cNvSpPr/>
          <p:nvPr/>
        </p:nvSpPr>
        <p:spPr>
          <a:xfrm>
            <a:off x="3834432" y="3153204"/>
            <a:ext cx="7597069" cy="3477041"/>
          </a:xfrm>
          <a:custGeom>
            <a:avLst/>
            <a:gdLst>
              <a:gd name="connsiteX0" fmla="*/ 467173 w 9694331"/>
              <a:gd name="connsiteY0" fmla="*/ 143919 h 2043595"/>
              <a:gd name="connsiteX1" fmla="*/ 2316293 w 9694331"/>
              <a:gd name="connsiteY1" fmla="*/ 326799 h 2043595"/>
              <a:gd name="connsiteX2" fmla="*/ 4795333 w 9694331"/>
              <a:gd name="connsiteY2" fmla="*/ 21999 h 2043595"/>
              <a:gd name="connsiteX3" fmla="*/ 8137973 w 9694331"/>
              <a:gd name="connsiteY3" fmla="*/ 113439 h 2043595"/>
              <a:gd name="connsiteX4" fmla="*/ 9418133 w 9694331"/>
              <a:gd name="connsiteY4" fmla="*/ 824639 h 2043595"/>
              <a:gd name="connsiteX5" fmla="*/ 9367333 w 9694331"/>
              <a:gd name="connsiteY5" fmla="*/ 1850799 h 2043595"/>
              <a:gd name="connsiteX6" fmla="*/ 5953573 w 9694331"/>
              <a:gd name="connsiteY6" fmla="*/ 2013359 h 2043595"/>
              <a:gd name="connsiteX7" fmla="*/ 3596453 w 9694331"/>
              <a:gd name="connsiteY7" fmla="*/ 2023519 h 2043595"/>
              <a:gd name="connsiteX8" fmla="*/ 284293 w 9694331"/>
              <a:gd name="connsiteY8" fmla="*/ 1799999 h 2043595"/>
              <a:gd name="connsiteX9" fmla="*/ 396053 w 9694331"/>
              <a:gd name="connsiteY9" fmla="*/ 32159 h 2043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694331" h="2043595">
                <a:moveTo>
                  <a:pt x="467173" y="143919"/>
                </a:moveTo>
                <a:cubicBezTo>
                  <a:pt x="1031053" y="245519"/>
                  <a:pt x="1594933" y="347119"/>
                  <a:pt x="2316293" y="326799"/>
                </a:cubicBezTo>
                <a:cubicBezTo>
                  <a:pt x="3037653" y="306479"/>
                  <a:pt x="3825053" y="57559"/>
                  <a:pt x="4795333" y="21999"/>
                </a:cubicBezTo>
                <a:cubicBezTo>
                  <a:pt x="5765613" y="-13561"/>
                  <a:pt x="7367506" y="-20334"/>
                  <a:pt x="8137973" y="113439"/>
                </a:cubicBezTo>
                <a:cubicBezTo>
                  <a:pt x="8908440" y="247212"/>
                  <a:pt x="9213240" y="535079"/>
                  <a:pt x="9418133" y="824639"/>
                </a:cubicBezTo>
                <a:cubicBezTo>
                  <a:pt x="9623026" y="1114199"/>
                  <a:pt x="9944760" y="1652679"/>
                  <a:pt x="9367333" y="1850799"/>
                </a:cubicBezTo>
                <a:cubicBezTo>
                  <a:pt x="8789906" y="2048919"/>
                  <a:pt x="6915386" y="1984572"/>
                  <a:pt x="5953573" y="2013359"/>
                </a:cubicBezTo>
                <a:cubicBezTo>
                  <a:pt x="4991760" y="2042146"/>
                  <a:pt x="4541333" y="2059079"/>
                  <a:pt x="3596453" y="2023519"/>
                </a:cubicBezTo>
                <a:cubicBezTo>
                  <a:pt x="2651573" y="1987959"/>
                  <a:pt x="817693" y="2131892"/>
                  <a:pt x="284293" y="1799999"/>
                </a:cubicBezTo>
                <a:cubicBezTo>
                  <a:pt x="-249107" y="1468106"/>
                  <a:pt x="73473" y="750132"/>
                  <a:pt x="396053" y="32159"/>
                </a:cubicBezTo>
              </a:path>
            </a:pathLst>
          </a:custGeom>
          <a:solidFill>
            <a:srgbClr val="FDC252">
              <a:alpha val="29000"/>
            </a:srgbClr>
          </a:solidFill>
          <a:ln w="31750">
            <a:noFill/>
          </a:ln>
          <a:effectLst>
            <a:glow>
              <a:schemeClr val="accent1"/>
            </a:glow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  <a:softEdge rad="203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368248" y="766405"/>
            <a:ext cx="8411065" cy="23305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3.</a:t>
            </a:r>
            <a:r>
              <a:rPr lang="zh-CN" altLang="en-US" sz="24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如图所示，边长</a:t>
            </a:r>
            <a:r>
              <a:rPr lang="en-US" altLang="zh-CN" sz="24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10cm</a:t>
            </a:r>
            <a:r>
              <a:rPr lang="zh-CN" altLang="en-US" sz="24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，重</a:t>
            </a:r>
            <a:r>
              <a:rPr lang="en-US" altLang="zh-CN" sz="24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50N</a:t>
            </a:r>
            <a:r>
              <a:rPr lang="zh-CN" altLang="en-US" sz="24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的正方体</a:t>
            </a:r>
            <a:r>
              <a:rPr lang="en-US" altLang="zh-CN" sz="24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zh-CN" altLang="en-US" sz="24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放在水平地面上，边长为</a:t>
            </a:r>
            <a:r>
              <a:rPr lang="en-US" altLang="zh-CN" sz="24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5cm</a:t>
            </a:r>
            <a:r>
              <a:rPr lang="zh-CN" altLang="en-US" sz="24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，重</a:t>
            </a:r>
            <a:r>
              <a:rPr lang="en-US" altLang="zh-CN" sz="24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20N</a:t>
            </a:r>
            <a:r>
              <a:rPr lang="zh-CN" altLang="en-US" sz="24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的正方体</a:t>
            </a:r>
            <a:r>
              <a:rPr lang="en-US" altLang="zh-CN" sz="24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altLang="en-US" sz="24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叠放在上求：</a:t>
            </a:r>
          </a:p>
          <a:p>
            <a:pPr fontAlgn="base">
              <a:lnSpc>
                <a:spcPct val="150000"/>
              </a:lnSpc>
            </a:pPr>
            <a:r>
              <a:rPr lang="zh-CN" altLang="en-US" sz="24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4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4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）正方体</a:t>
            </a:r>
            <a:r>
              <a:rPr lang="en-US" altLang="zh-CN" sz="24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altLang="en-US" sz="24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对</a:t>
            </a:r>
            <a:r>
              <a:rPr lang="en-US" altLang="zh-CN" sz="24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zh-CN" altLang="en-US" sz="24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的压强；</a:t>
            </a:r>
            <a:endParaRPr lang="en-US" altLang="zh-CN" sz="2400" dirty="0">
              <a:solidFill>
                <a:srgbClr val="333333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fontAlgn="base">
              <a:lnSpc>
                <a:spcPct val="150000"/>
              </a:lnSpc>
            </a:pPr>
            <a:r>
              <a:rPr lang="zh-CN" altLang="en-US" sz="24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4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4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）正方体</a:t>
            </a:r>
            <a:r>
              <a:rPr lang="en-US" altLang="zh-CN" sz="24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zh-CN" altLang="en-US" sz="24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对地面的压强</a:t>
            </a:r>
          </a:p>
        </p:txBody>
      </p:sp>
      <p:grpSp>
        <p:nvGrpSpPr>
          <p:cNvPr id="47" name="组合 46"/>
          <p:cNvGrpSpPr/>
          <p:nvPr/>
        </p:nvGrpSpPr>
        <p:grpSpPr>
          <a:xfrm>
            <a:off x="2789807" y="4422346"/>
            <a:ext cx="1543461" cy="2046058"/>
            <a:chOff x="2766138" y="3864422"/>
            <a:chExt cx="1543461" cy="2046058"/>
          </a:xfrm>
        </p:grpSpPr>
        <p:pic>
          <p:nvPicPr>
            <p:cNvPr id="48" name="图片 4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66138" y="3864422"/>
              <a:ext cx="1543461" cy="2046058"/>
            </a:xfrm>
            <a:prstGeom prst="rect">
              <a:avLst/>
            </a:prstGeom>
          </p:spPr>
        </p:pic>
        <p:sp>
          <p:nvSpPr>
            <p:cNvPr id="49" name="矩形 48"/>
            <p:cNvSpPr/>
            <p:nvPr/>
          </p:nvSpPr>
          <p:spPr>
            <a:xfrm>
              <a:off x="3192689" y="5023832"/>
              <a:ext cx="957675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kern="100">
                  <a:effectLst>
                    <a:glow>
                      <a:srgbClr val="FDC050"/>
                    </a:glow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黑体" panose="02010609060101010101" pitchFamily="49" charset="-122"/>
                  <a:ea typeface="黑体" panose="02010609060101010101" pitchFamily="49" charset="-122"/>
                  <a:cs typeface="仿宋" panose="02010609060101010101" pitchFamily="49" charset="-122"/>
                </a:rPr>
                <a:t>解析</a:t>
              </a:r>
              <a:endParaRPr lang="zh-CN" altLang="en-US" sz="2400"/>
            </a:p>
          </p:txBody>
        </p:sp>
      </p:grpSp>
      <p:pic>
        <p:nvPicPr>
          <p:cNvPr id="1026" name="Picture 2" descr="https://tiku-pro-cdn.speiyou.com/imgFile/26c588c0-a10f-492f-87a4-a340cf58b202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47568" y="1745987"/>
            <a:ext cx="1936343" cy="1270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70461" y="5918080"/>
            <a:ext cx="984935" cy="867873"/>
          </a:xfrm>
          <a:prstGeom prst="rect">
            <a:avLst/>
          </a:prstGeom>
        </p:spPr>
      </p:pic>
      <p:grpSp>
        <p:nvGrpSpPr>
          <p:cNvPr id="76" name="组合 75"/>
          <p:cNvGrpSpPr/>
          <p:nvPr/>
        </p:nvGrpSpPr>
        <p:grpSpPr>
          <a:xfrm>
            <a:off x="95851" y="2275313"/>
            <a:ext cx="1572904" cy="658425"/>
            <a:chOff x="3142451" y="548680"/>
            <a:chExt cx="1572904" cy="658425"/>
          </a:xfrm>
        </p:grpSpPr>
        <p:pic>
          <p:nvPicPr>
            <p:cNvPr id="77" name="图片 76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8" name="文本框 77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79" name="图片 7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1" y="3140344"/>
            <a:ext cx="1572904" cy="658425"/>
          </a:xfrm>
          <a:prstGeom prst="rect">
            <a:avLst/>
          </a:prstGeom>
        </p:spPr>
      </p:pic>
      <p:sp>
        <p:nvSpPr>
          <p:cNvPr id="80" name="文本框 79"/>
          <p:cNvSpPr txBox="1"/>
          <p:nvPr/>
        </p:nvSpPr>
        <p:spPr>
          <a:xfrm>
            <a:off x="157749" y="3206793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随堂练习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81" name="组合 80"/>
          <p:cNvGrpSpPr/>
          <p:nvPr/>
        </p:nvGrpSpPr>
        <p:grpSpPr>
          <a:xfrm>
            <a:off x="95851" y="1415801"/>
            <a:ext cx="1572904" cy="658425"/>
            <a:chOff x="3142451" y="548680"/>
            <a:chExt cx="1572904" cy="658425"/>
          </a:xfrm>
        </p:grpSpPr>
        <p:pic>
          <p:nvPicPr>
            <p:cNvPr id="82" name="图片 81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3" name="文本框 8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84" name="图片 8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1" y="556374"/>
            <a:ext cx="1572904" cy="658425"/>
          </a:xfrm>
          <a:prstGeom prst="rect">
            <a:avLst/>
          </a:prstGeom>
        </p:spPr>
      </p:pic>
      <p:sp>
        <p:nvSpPr>
          <p:cNvPr id="85" name="文本框 84"/>
          <p:cNvSpPr txBox="1"/>
          <p:nvPr/>
        </p:nvSpPr>
        <p:spPr>
          <a:xfrm>
            <a:off x="157749" y="630095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新</a:t>
            </a:r>
            <a:r>
              <a:rPr lang="zh-CN" alt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课引入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86" name="组合 85"/>
          <p:cNvGrpSpPr/>
          <p:nvPr/>
        </p:nvGrpSpPr>
        <p:grpSpPr>
          <a:xfrm>
            <a:off x="96056" y="3994254"/>
            <a:ext cx="1572904" cy="658425"/>
            <a:chOff x="3142451" y="548680"/>
            <a:chExt cx="1572904" cy="658425"/>
          </a:xfrm>
        </p:grpSpPr>
        <p:pic>
          <p:nvPicPr>
            <p:cNvPr id="87" name="图片 86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8" name="文本框 87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96056" y="5713109"/>
            <a:ext cx="1572699" cy="658339"/>
            <a:chOff x="3142451" y="548680"/>
            <a:chExt cx="1572904" cy="658425"/>
          </a:xfrm>
        </p:grpSpPr>
        <p:pic>
          <p:nvPicPr>
            <p:cNvPr id="90" name="图片 89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91" name="文本框 90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96056" y="4853723"/>
            <a:ext cx="1572699" cy="658339"/>
            <a:chOff x="3142451" y="548680"/>
            <a:chExt cx="1572904" cy="658425"/>
          </a:xfrm>
        </p:grpSpPr>
        <p:pic>
          <p:nvPicPr>
            <p:cNvPr id="93" name="图片 92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94" name="文本框 93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433703" y="3533984"/>
            <a:ext cx="7122422" cy="2960958"/>
            <a:chOff x="4433703" y="3533984"/>
            <a:chExt cx="7122422" cy="2960958"/>
          </a:xfrm>
        </p:grpSpPr>
        <p:grpSp>
          <p:nvGrpSpPr>
            <p:cNvPr id="10" name="组合 9"/>
            <p:cNvGrpSpPr/>
            <p:nvPr/>
          </p:nvGrpSpPr>
          <p:grpSpPr>
            <a:xfrm>
              <a:off x="4433703" y="3533984"/>
              <a:ext cx="7122422" cy="2862322"/>
              <a:chOff x="4070926" y="3593970"/>
              <a:chExt cx="7122422" cy="2862322"/>
            </a:xfrm>
          </p:grpSpPr>
          <p:sp>
            <p:nvSpPr>
              <p:cNvPr id="3" name="矩形 2"/>
              <p:cNvSpPr/>
              <p:nvPr/>
            </p:nvSpPr>
            <p:spPr>
              <a:xfrm>
                <a:off x="4070926" y="3593970"/>
                <a:ext cx="7122422" cy="286232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2000" dirty="0" smtClean="0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（</a:t>
                </a:r>
                <a:r>
                  <a:rPr lang="en-US" altLang="zh-CN" sz="2000" dirty="0" smtClean="0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r>
                  <a:rPr lang="zh-CN" altLang="en-US" sz="2000" dirty="0" smtClean="0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）正方体</a:t>
                </a:r>
                <a:r>
                  <a:rPr lang="en-US" altLang="zh-CN" sz="2000" dirty="0" smtClean="0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A</a:t>
                </a:r>
                <a:r>
                  <a:rPr lang="zh-CN" altLang="en-US" sz="2000" dirty="0" smtClean="0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对</a:t>
                </a:r>
                <a:r>
                  <a:rPr lang="en-US" altLang="zh-CN" sz="2000" dirty="0" smtClean="0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B</a:t>
                </a:r>
                <a:r>
                  <a:rPr lang="zh-CN" altLang="en-US" sz="2000" dirty="0" smtClean="0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的压力</a:t>
                </a:r>
                <a:r>
                  <a:rPr lang="en-US" altLang="zh-CN" sz="2000" i="1" dirty="0" smtClean="0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F</a:t>
                </a:r>
                <a:r>
                  <a:rPr lang="en-US" altLang="zh-CN" sz="1200" dirty="0" smtClean="0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A </a:t>
                </a:r>
                <a:r>
                  <a:rPr lang="en-US" altLang="zh-CN" sz="2000" dirty="0" smtClean="0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= </a:t>
                </a:r>
                <a:r>
                  <a:rPr lang="en-US" altLang="zh-CN" sz="2000" i="1" dirty="0" smtClean="0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G</a:t>
                </a:r>
                <a:r>
                  <a:rPr lang="en-US" altLang="zh-CN" sz="1200" dirty="0" smtClean="0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A </a:t>
                </a:r>
                <a:r>
                  <a:rPr lang="en-US" altLang="zh-CN" sz="2000" dirty="0" smtClean="0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= 20N</a:t>
                </a:r>
                <a:r>
                  <a:rPr lang="zh-CN" altLang="en-US" sz="2000" dirty="0" smtClean="0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，</a:t>
                </a:r>
                <a:endParaRPr lang="zh-CN" altLang="en-US" sz="20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en-US" sz="2000" dirty="0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受力</a:t>
                </a:r>
                <a:r>
                  <a:rPr lang="zh-CN" altLang="en-US" sz="2000" dirty="0" smtClean="0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面积</a:t>
                </a:r>
                <a:r>
                  <a:rPr lang="en-US" altLang="zh-CN" sz="2000" i="1" dirty="0" smtClean="0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S</a:t>
                </a:r>
                <a:r>
                  <a:rPr lang="en-US" altLang="zh-CN" sz="1200" dirty="0" smtClean="0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A </a:t>
                </a:r>
                <a:r>
                  <a:rPr lang="en-US" altLang="zh-CN" sz="2000" dirty="0" smtClean="0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= (0.05m)  = 2.5×10  </a:t>
                </a:r>
                <a:r>
                  <a:rPr lang="en-US" altLang="zh-CN" sz="2000" dirty="0" smtClean="0">
                    <a:solidFill>
                      <a:prstClr val="black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m</a:t>
                </a:r>
                <a:r>
                  <a:rPr lang="en-US" altLang="zh-CN" sz="2000" baseline="30000" dirty="0" smtClean="0">
                    <a:solidFill>
                      <a:prstClr val="black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r>
                  <a:rPr lang="zh-CN" altLang="en-US" sz="2000" dirty="0" smtClean="0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，</a:t>
                </a:r>
                <a:endParaRPr lang="zh-CN" altLang="en-US" sz="20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en-US" sz="2000" dirty="0" smtClean="0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正方体</a:t>
                </a:r>
                <a:r>
                  <a:rPr lang="en-US" altLang="zh-CN" sz="2000" dirty="0" smtClean="0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A</a:t>
                </a:r>
                <a:r>
                  <a:rPr lang="zh-CN" altLang="en-US" sz="2000" dirty="0" smtClean="0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对</a:t>
                </a:r>
                <a:r>
                  <a:rPr lang="en-US" altLang="zh-CN" sz="2000" dirty="0" smtClean="0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B</a:t>
                </a:r>
                <a:r>
                  <a:rPr lang="zh-CN" altLang="en-US" sz="2000" dirty="0" smtClean="0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的压强：</a:t>
                </a:r>
                <a:endParaRPr lang="zh-CN" altLang="en-US" sz="20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en-US" sz="2000" dirty="0" smtClean="0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（</a:t>
                </a:r>
                <a:r>
                  <a:rPr lang="en-US" altLang="zh-CN" sz="2000" dirty="0" smtClean="0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r>
                  <a:rPr lang="zh-CN" altLang="en-US" sz="2000" dirty="0" smtClean="0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）</a:t>
                </a:r>
                <a:r>
                  <a:rPr lang="en-US" altLang="zh-CN" sz="2000" dirty="0" smtClean="0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B</a:t>
                </a:r>
                <a:r>
                  <a:rPr lang="zh-CN" altLang="en-US" sz="2000" dirty="0" smtClean="0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对</a:t>
                </a:r>
                <a:r>
                  <a:rPr lang="zh-CN" altLang="en-US" sz="2000" dirty="0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地面的压力</a:t>
                </a:r>
                <a:r>
                  <a:rPr lang="zh-CN" altLang="en-US" sz="2000" dirty="0" smtClean="0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：</a:t>
                </a:r>
                <a:r>
                  <a:rPr lang="en-US" altLang="zh-CN" sz="2000" i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F</a:t>
                </a:r>
                <a:r>
                  <a:rPr lang="en-US" altLang="zh-CN" sz="2000" dirty="0" smtClean="0">
                    <a:solidFill>
                      <a:prstClr val="black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′</a:t>
                </a:r>
                <a:r>
                  <a:rPr lang="en-US" altLang="zh-CN" sz="2000" i="1" dirty="0" smtClean="0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000" dirty="0" smtClean="0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= </a:t>
                </a:r>
                <a:r>
                  <a:rPr lang="en-US" altLang="zh-CN" sz="2000" i="1" dirty="0" smtClean="0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G</a:t>
                </a:r>
                <a:r>
                  <a:rPr lang="en-US" altLang="zh-CN" sz="1200" dirty="0" smtClean="0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2000" dirty="0" smtClean="0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+</a:t>
                </a:r>
                <a:r>
                  <a:rPr lang="en-US" altLang="zh-CN" sz="2000" i="1" dirty="0" smtClean="0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G</a:t>
                </a:r>
                <a:r>
                  <a:rPr lang="en-US" altLang="zh-CN" sz="1200" dirty="0" smtClean="0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B   </a:t>
                </a:r>
                <a:r>
                  <a:rPr lang="en-US" altLang="zh-CN" sz="2000" dirty="0" smtClean="0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= 50N + 20N = 70N</a:t>
                </a:r>
                <a:r>
                  <a:rPr lang="zh-CN" altLang="en-US" sz="2000" dirty="0" smtClean="0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，</a:t>
                </a:r>
                <a:endParaRPr lang="en-US" altLang="zh-CN" sz="2000" dirty="0" smtClean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000" dirty="0" smtClean="0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B</a:t>
                </a:r>
                <a:r>
                  <a:rPr lang="zh-CN" altLang="en-US" sz="2000" dirty="0" smtClean="0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的</a:t>
                </a:r>
                <a:r>
                  <a:rPr lang="zh-CN" altLang="en-US" sz="2000" dirty="0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底面积即受力</a:t>
                </a:r>
                <a:r>
                  <a:rPr lang="zh-CN" altLang="en-US" sz="2000" dirty="0" smtClean="0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面积</a:t>
                </a:r>
                <a:r>
                  <a:rPr lang="en-US" altLang="zh-CN" sz="2000" i="1" dirty="0" smtClean="0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S </a:t>
                </a:r>
                <a:r>
                  <a:rPr lang="en-US" altLang="zh-CN" sz="2000" dirty="0" smtClean="0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= (0.1m)  = 0.01</a:t>
                </a:r>
                <a:r>
                  <a:rPr lang="en-US" altLang="zh-CN" sz="2000" dirty="0" smtClean="0">
                    <a:solidFill>
                      <a:prstClr val="black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m</a:t>
                </a:r>
                <a:r>
                  <a:rPr lang="en-US" altLang="zh-CN" sz="2000" baseline="30000" dirty="0" smtClean="0">
                    <a:solidFill>
                      <a:prstClr val="black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r>
                  <a:rPr lang="zh-CN" altLang="en-US" sz="2000" baseline="300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:r>
                  <a:rPr lang="zh-CN" altLang="en-US" sz="2000" dirty="0" smtClean="0">
                    <a:solidFill>
                      <a:prstClr val="black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 ，</a:t>
                </a:r>
                <a:endParaRPr lang="en-US" altLang="zh-CN" sz="2000" baseline="30000" dirty="0" smtClean="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en-US" sz="2000" dirty="0" smtClean="0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故</a:t>
                </a:r>
                <a:r>
                  <a:rPr lang="en-US" altLang="zh-CN" sz="2000" dirty="0" smtClean="0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B</a:t>
                </a:r>
                <a:r>
                  <a:rPr lang="zh-CN" altLang="en-US" sz="2000" dirty="0" smtClean="0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对</a:t>
                </a:r>
                <a:r>
                  <a:rPr lang="zh-CN" altLang="en-US" sz="2000" dirty="0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地面的压强</a:t>
                </a:r>
                <a:r>
                  <a:rPr lang="zh-CN" altLang="en-US" sz="2000" dirty="0" smtClean="0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：</a:t>
                </a:r>
                <a:endParaRPr lang="zh-CN" altLang="en-US" sz="20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8" name="文本框 7"/>
              <p:cNvSpPr txBox="1"/>
              <p:nvPr/>
            </p:nvSpPr>
            <p:spPr>
              <a:xfrm>
                <a:off x="7527068" y="4071253"/>
                <a:ext cx="367646" cy="3167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-3</a:t>
                </a:r>
                <a:endParaRPr lang="zh-CN" altLang="en-US" sz="1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9" name="文本框 8"/>
              <p:cNvSpPr txBox="1"/>
              <p:nvPr/>
            </p:nvSpPr>
            <p:spPr>
              <a:xfrm>
                <a:off x="7612355" y="5416718"/>
                <a:ext cx="308048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endParaRPr lang="zh-CN" altLang="en-US" sz="1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74" name="文本框 73"/>
              <p:cNvSpPr txBox="1"/>
              <p:nvPr/>
            </p:nvSpPr>
            <p:spPr>
              <a:xfrm>
                <a:off x="6393488" y="4049955"/>
                <a:ext cx="308048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endParaRPr lang="zh-CN" altLang="en-US" sz="1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6657097" y="5725886"/>
              <a:ext cx="3770587" cy="769056"/>
              <a:chOff x="4537315" y="2931890"/>
              <a:chExt cx="3770587" cy="769056"/>
            </a:xfrm>
          </p:grpSpPr>
          <p:sp>
            <p:nvSpPr>
              <p:cNvPr id="29" name="矩形 28"/>
              <p:cNvSpPr/>
              <p:nvPr/>
            </p:nvSpPr>
            <p:spPr>
              <a:xfrm>
                <a:off x="4537315" y="2996479"/>
                <a:ext cx="3770587" cy="55399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>
                  <a:lnSpc>
                    <a:spcPct val="150000"/>
                  </a:lnSpc>
                </a:pPr>
                <a:r>
                  <a:rPr lang="en-US" altLang="zh-CN" sz="2000" i="1" dirty="0" smtClean="0">
                    <a:solidFill>
                      <a:prstClr val="black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p</a:t>
                </a:r>
                <a:r>
                  <a:rPr lang="en-US" altLang="zh-CN" sz="2000" dirty="0" smtClean="0">
                    <a:solidFill>
                      <a:prstClr val="black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′ =         =                  = 7000Pa</a:t>
                </a:r>
                <a:endParaRPr lang="zh-CN" altLang="en-US" sz="2000" dirty="0">
                  <a:solidFill>
                    <a:prstClr val="black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30" name="组合 29"/>
              <p:cNvGrpSpPr/>
              <p:nvPr/>
            </p:nvGrpSpPr>
            <p:grpSpPr>
              <a:xfrm>
                <a:off x="5127964" y="2952650"/>
                <a:ext cx="513699" cy="717519"/>
                <a:chOff x="4708142" y="4454213"/>
                <a:chExt cx="900929" cy="717519"/>
              </a:xfrm>
            </p:grpSpPr>
            <p:sp>
              <p:nvSpPr>
                <p:cNvPr id="37" name="文本框 36"/>
                <p:cNvSpPr txBox="1"/>
                <p:nvPr/>
              </p:nvSpPr>
              <p:spPr>
                <a:xfrm>
                  <a:off x="4721967" y="4771622"/>
                  <a:ext cx="339148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>
                    <a:defRPr sz="2800" i="1">
                      <a:latin typeface="Times New Roman" panose="02020603050405020304" pitchFamily="18" charset="0"/>
                      <a:cs typeface="Times New Roman" panose="02020603050405020304" pitchFamily="18" charset="0"/>
                    </a:defRPr>
                  </a:lvl1pPr>
                </a:lstStyle>
                <a:p>
                  <a:r>
                    <a:rPr lang="en-US" altLang="zh-CN" sz="2000" dirty="0"/>
                    <a:t>S</a:t>
                  </a:r>
                  <a:endParaRPr lang="zh-CN" altLang="en-US" sz="2000" dirty="0"/>
                </a:p>
              </p:txBody>
            </p:sp>
            <p:cxnSp>
              <p:nvCxnSpPr>
                <p:cNvPr id="38" name="直接连接符 37"/>
                <p:cNvCxnSpPr/>
                <p:nvPr/>
              </p:nvCxnSpPr>
              <p:spPr>
                <a:xfrm>
                  <a:off x="4760131" y="4816058"/>
                  <a:ext cx="463852" cy="0"/>
                </a:xfrm>
                <a:prstGeom prst="line">
                  <a:avLst/>
                </a:prstGeom>
                <a:ln w="19050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sp>
              <p:nvSpPr>
                <p:cNvPr id="39" name="文本框 38"/>
                <p:cNvSpPr txBox="1"/>
                <p:nvPr/>
              </p:nvSpPr>
              <p:spPr>
                <a:xfrm>
                  <a:off x="4708142" y="4454213"/>
                  <a:ext cx="900929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2000" i="1" dirty="0">
                      <a:solidFill>
                        <a:prstClr val="black"/>
                      </a:solidFill>
                      <a:latin typeface="Times New Roman" panose="02020603050405020304" pitchFamily="18" charset="0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F</a:t>
                  </a:r>
                  <a:r>
                    <a:rPr lang="en-US" altLang="zh-CN" sz="2000" dirty="0">
                      <a:solidFill>
                        <a:prstClr val="black"/>
                      </a:solidFill>
                      <a:latin typeface="Times New Roman" panose="02020603050405020304" pitchFamily="18" charset="0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′</a:t>
                  </a:r>
                  <a:endParaRPr lang="zh-CN" altLang="en-US" sz="2000" i="1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p:grpSp>
          <p:grpSp>
            <p:nvGrpSpPr>
              <p:cNvPr id="31" name="组合 30"/>
              <p:cNvGrpSpPr/>
              <p:nvPr/>
            </p:nvGrpSpPr>
            <p:grpSpPr>
              <a:xfrm>
                <a:off x="5868807" y="2931890"/>
                <a:ext cx="808359" cy="769056"/>
                <a:chOff x="9060021" y="5596284"/>
                <a:chExt cx="1417696" cy="769056"/>
              </a:xfrm>
            </p:grpSpPr>
            <p:grpSp>
              <p:nvGrpSpPr>
                <p:cNvPr id="32" name="组合 31"/>
                <p:cNvGrpSpPr/>
                <p:nvPr/>
              </p:nvGrpSpPr>
              <p:grpSpPr>
                <a:xfrm>
                  <a:off x="9242344" y="5596284"/>
                  <a:ext cx="1235373" cy="400110"/>
                  <a:chOff x="4758285" y="4452615"/>
                  <a:chExt cx="636094" cy="400110"/>
                </a:xfrm>
              </p:grpSpPr>
              <p:cxnSp>
                <p:nvCxnSpPr>
                  <p:cNvPr id="35" name="直接连接符 34"/>
                  <p:cNvCxnSpPr/>
                  <p:nvPr/>
                </p:nvCxnSpPr>
                <p:spPr>
                  <a:xfrm>
                    <a:off x="4784851" y="4828245"/>
                    <a:ext cx="529137" cy="986"/>
                  </a:xfrm>
                  <a:prstGeom prst="line">
                    <a:avLst/>
                  </a:prstGeom>
                  <a:ln w="19050"/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36" name="文本框 35"/>
                  <p:cNvSpPr txBox="1"/>
                  <p:nvPr/>
                </p:nvSpPr>
                <p:spPr>
                  <a:xfrm>
                    <a:off x="4758285" y="4452615"/>
                    <a:ext cx="636094" cy="400110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altLang="zh-CN" sz="2000" dirty="0" smtClean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rPr>
                      <a:t>70N</a:t>
                    </a:r>
                    <a:endParaRPr lang="zh-CN" altLang="en-US" sz="2000" i="1" dirty="0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</p:grpSp>
            <p:sp>
              <p:nvSpPr>
                <p:cNvPr id="33" name="矩形 32"/>
                <p:cNvSpPr/>
                <p:nvPr/>
              </p:nvSpPr>
              <p:spPr>
                <a:xfrm>
                  <a:off x="9060021" y="5903675"/>
                  <a:ext cx="994183" cy="461665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sz="2000" dirty="0" smtClean="0">
                      <a:solidFill>
                        <a:prstClr val="black"/>
                      </a:solidFill>
                      <a:latin typeface="Times New Roman" panose="02020603050405020304" pitchFamily="18" charset="0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0.01</a:t>
                  </a:r>
                  <a:r>
                    <a:rPr lang="en-US" altLang="zh-CN" sz="2000" dirty="0" smtClean="0">
                      <a:solidFill>
                        <a:prstClr val="black"/>
                      </a:solidFill>
                      <a:latin typeface="Times New Roman" panose="02020603050405020304" pitchFamily="18" charset="0"/>
                      <a:ea typeface="黑体" panose="02010609060101010101" pitchFamily="49" charset="-122"/>
                      <a:cs typeface="Times New Roman" panose="02020603050405020304" pitchFamily="18" charset="0"/>
                    </a:rPr>
                    <a:t>m</a:t>
                  </a:r>
                  <a:r>
                    <a:rPr lang="en-US" altLang="zh-CN" sz="2000" baseline="30000" dirty="0" smtClean="0">
                      <a:solidFill>
                        <a:prstClr val="black"/>
                      </a:solidFill>
                      <a:latin typeface="Times New Roman" panose="02020603050405020304" pitchFamily="18" charset="0"/>
                      <a:ea typeface="黑体" panose="02010609060101010101" pitchFamily="49" charset="-122"/>
                      <a:cs typeface="Times New Roman" panose="02020603050405020304" pitchFamily="18" charset="0"/>
                    </a:rPr>
                    <a:t>2</a:t>
                  </a:r>
                  <a:r>
                    <a:rPr lang="zh-CN" altLang="en-US" sz="2400" dirty="0" smtClean="0">
                      <a:solidFill>
                        <a:prstClr val="black"/>
                      </a:solidFill>
                      <a:latin typeface="Times New Roman" panose="02020603050405020304" pitchFamily="18" charset="0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 </a:t>
                  </a:r>
                  <a:endParaRPr lang="zh-CN" altLang="en-US" dirty="0"/>
                </a:p>
              </p:txBody>
            </p:sp>
          </p:grpSp>
        </p:grpSp>
        <p:grpSp>
          <p:nvGrpSpPr>
            <p:cNvPr id="13" name="组合 12"/>
            <p:cNvGrpSpPr/>
            <p:nvPr/>
          </p:nvGrpSpPr>
          <p:grpSpPr>
            <a:xfrm>
              <a:off x="6777597" y="4323466"/>
              <a:ext cx="4406314" cy="799092"/>
              <a:chOff x="4570538" y="2955359"/>
              <a:chExt cx="4406314" cy="799092"/>
            </a:xfrm>
          </p:grpSpPr>
          <p:grpSp>
            <p:nvGrpSpPr>
              <p:cNvPr id="41" name="组合 40"/>
              <p:cNvGrpSpPr/>
              <p:nvPr/>
            </p:nvGrpSpPr>
            <p:grpSpPr>
              <a:xfrm>
                <a:off x="4570538" y="2955359"/>
                <a:ext cx="4406314" cy="799092"/>
                <a:chOff x="3703459" y="5753850"/>
                <a:chExt cx="6612886" cy="799092"/>
              </a:xfrm>
            </p:grpSpPr>
            <p:sp>
              <p:nvSpPr>
                <p:cNvPr id="42" name="矩形 41"/>
                <p:cNvSpPr/>
                <p:nvPr/>
              </p:nvSpPr>
              <p:spPr>
                <a:xfrm>
                  <a:off x="3703459" y="5821929"/>
                  <a:ext cx="6612886" cy="553998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lvl="0">
                    <a:lnSpc>
                      <a:spcPct val="150000"/>
                    </a:lnSpc>
                  </a:pPr>
                  <a:r>
                    <a:rPr lang="en-US" altLang="zh-CN" sz="2000" i="1" dirty="0" smtClean="0">
                      <a:solidFill>
                        <a:prstClr val="black"/>
                      </a:solidFill>
                      <a:latin typeface="Times New Roman" panose="02020603050405020304" pitchFamily="18" charset="0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p</a:t>
                  </a:r>
                  <a:r>
                    <a:rPr lang="en-US" altLang="zh-CN" sz="2000" dirty="0" smtClean="0">
                      <a:solidFill>
                        <a:prstClr val="black"/>
                      </a:solidFill>
                      <a:latin typeface="Times New Roman" panose="02020603050405020304" pitchFamily="18" charset="0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 =          =                            = 8000Pa</a:t>
                  </a:r>
                  <a:r>
                    <a:rPr lang="zh-CN" altLang="en-US" sz="2000" dirty="0" smtClean="0">
                      <a:solidFill>
                        <a:prstClr val="black"/>
                      </a:solidFill>
                      <a:latin typeface="Times New Roman" panose="02020603050405020304" pitchFamily="18" charset="0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；</a:t>
                  </a:r>
                  <a:endParaRPr lang="zh-CN" altLang="en-US" sz="20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grpSp>
              <p:nvGrpSpPr>
                <p:cNvPr id="43" name="组合 42"/>
                <p:cNvGrpSpPr/>
                <p:nvPr/>
              </p:nvGrpSpPr>
              <p:grpSpPr>
                <a:xfrm>
                  <a:off x="4569910" y="5778545"/>
                  <a:ext cx="687505" cy="717519"/>
                  <a:chOff x="5039998" y="4454213"/>
                  <a:chExt cx="687505" cy="717519"/>
                </a:xfrm>
              </p:grpSpPr>
              <p:sp>
                <p:nvSpPr>
                  <p:cNvPr id="52" name="文本框 51"/>
                  <p:cNvSpPr txBox="1"/>
                  <p:nvPr/>
                </p:nvSpPr>
                <p:spPr>
                  <a:xfrm>
                    <a:off x="5039998" y="4771622"/>
                    <a:ext cx="687505" cy="400110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>
                    <a:defPPr>
                      <a:defRPr lang="zh-CN"/>
                    </a:defPPr>
                    <a:lvl1pPr>
                      <a:defRPr sz="2800" i="1">
                        <a:latin typeface="Times New Roman" panose="02020603050405020304" pitchFamily="18" charset="0"/>
                        <a:cs typeface="Times New Roman" panose="02020603050405020304" pitchFamily="18" charset="0"/>
                      </a:defRPr>
                    </a:lvl1pPr>
                  </a:lstStyle>
                  <a:p>
                    <a:r>
                      <a:rPr lang="en-US" altLang="zh-CN" sz="2000" dirty="0" smtClean="0"/>
                      <a:t>S</a:t>
                    </a:r>
                    <a:r>
                      <a:rPr lang="en-US" altLang="zh-CN" sz="1200" i="0" dirty="0" smtClean="0"/>
                      <a:t>A</a:t>
                    </a:r>
                    <a:endParaRPr lang="zh-CN" altLang="en-US" sz="1200" i="0" dirty="0"/>
                  </a:p>
                </p:txBody>
              </p:sp>
              <p:cxnSp>
                <p:nvCxnSpPr>
                  <p:cNvPr id="53" name="直接连接符 52"/>
                  <p:cNvCxnSpPr/>
                  <p:nvPr/>
                </p:nvCxnSpPr>
                <p:spPr>
                  <a:xfrm>
                    <a:off x="5099525" y="4816058"/>
                    <a:ext cx="463852" cy="0"/>
                  </a:xfrm>
                  <a:prstGeom prst="line">
                    <a:avLst/>
                  </a:prstGeom>
                  <a:ln w="19050"/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72" name="文本框 71"/>
                  <p:cNvSpPr txBox="1"/>
                  <p:nvPr/>
                </p:nvSpPr>
                <p:spPr>
                  <a:xfrm>
                    <a:off x="5091969" y="4454213"/>
                    <a:ext cx="480769" cy="400110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altLang="zh-CN" sz="2000" i="1" dirty="0" smtClean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rPr>
                      <a:t>F</a:t>
                    </a:r>
                    <a:endParaRPr lang="zh-CN" altLang="en-US" sz="2000" i="1" dirty="0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</p:grpSp>
            <p:grpSp>
              <p:nvGrpSpPr>
                <p:cNvPr id="44" name="组合 43"/>
                <p:cNvGrpSpPr/>
                <p:nvPr/>
              </p:nvGrpSpPr>
              <p:grpSpPr>
                <a:xfrm>
                  <a:off x="5942969" y="5753850"/>
                  <a:ext cx="1663304" cy="799092"/>
                  <a:chOff x="9848509" y="5592349"/>
                  <a:chExt cx="1663304" cy="799092"/>
                </a:xfrm>
              </p:grpSpPr>
              <p:grpSp>
                <p:nvGrpSpPr>
                  <p:cNvPr id="45" name="组合 44"/>
                  <p:cNvGrpSpPr/>
                  <p:nvPr/>
                </p:nvGrpSpPr>
                <p:grpSpPr>
                  <a:xfrm>
                    <a:off x="10033724" y="5592349"/>
                    <a:ext cx="1478089" cy="400110"/>
                    <a:chOff x="5165766" y="4448680"/>
                    <a:chExt cx="761068" cy="400110"/>
                  </a:xfrm>
                </p:grpSpPr>
                <p:cxnSp>
                  <p:nvCxnSpPr>
                    <p:cNvPr id="50" name="直接连接符 49"/>
                    <p:cNvCxnSpPr/>
                    <p:nvPr/>
                  </p:nvCxnSpPr>
                  <p:spPr>
                    <a:xfrm flipV="1">
                      <a:off x="5165766" y="4818840"/>
                      <a:ext cx="761068" cy="9406"/>
                    </a:xfrm>
                    <a:prstGeom prst="line">
                      <a:avLst/>
                    </a:prstGeom>
                    <a:ln w="19050"/>
                  </p:spPr>
                  <p:style>
                    <a:lnRef idx="1">
                      <a:schemeClr val="dk1"/>
                    </a:lnRef>
                    <a:fillRef idx="0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tx1"/>
                    </a:fontRef>
                  </p:style>
                </p:cxnSp>
                <p:sp>
                  <p:nvSpPr>
                    <p:cNvPr id="51" name="文本框 50"/>
                    <p:cNvSpPr txBox="1"/>
                    <p:nvPr/>
                  </p:nvSpPr>
                  <p:spPr>
                    <a:xfrm>
                      <a:off x="5310021" y="4448680"/>
                      <a:ext cx="523121" cy="400110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en-US" altLang="zh-CN" sz="2000" dirty="0" smtClean="0">
                          <a:solidFill>
                            <a:prstClr val="black"/>
                          </a:solidFill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20N</a:t>
                      </a:r>
                      <a:endParaRPr lang="zh-CN" altLang="en-US" sz="200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</p:grpSp>
              <p:sp>
                <p:nvSpPr>
                  <p:cNvPr id="46" name="矩形 45"/>
                  <p:cNvSpPr/>
                  <p:nvPr/>
                </p:nvSpPr>
                <p:spPr>
                  <a:xfrm>
                    <a:off x="9848509" y="5929776"/>
                    <a:ext cx="1507144" cy="461665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r>
                      <a:rPr lang="en-US" altLang="zh-CN" sz="2000" dirty="0" smtClean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rPr>
                      <a:t>2.5×10  </a:t>
                    </a:r>
                    <a:r>
                      <a:rPr lang="en-US" altLang="zh-CN" sz="2000" dirty="0" smtClean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rPr>
                      <a:t>m</a:t>
                    </a:r>
                    <a:r>
                      <a:rPr lang="en-US" altLang="zh-CN" sz="2000" baseline="30000" dirty="0" smtClean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rPr>
                      <a:t>2</a:t>
                    </a:r>
                    <a:r>
                      <a:rPr lang="zh-CN" altLang="en-US" sz="2400" dirty="0" smtClean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rPr>
                      <a:t> </a:t>
                    </a:r>
                    <a:endParaRPr lang="zh-CN" altLang="en-US" dirty="0"/>
                  </a:p>
                </p:txBody>
              </p:sp>
            </p:grpSp>
          </p:grpSp>
          <p:sp>
            <p:nvSpPr>
              <p:cNvPr id="12" name="矩形 11"/>
              <p:cNvSpPr/>
              <p:nvPr/>
            </p:nvSpPr>
            <p:spPr>
              <a:xfrm>
                <a:off x="6881071" y="3292204"/>
                <a:ext cx="333746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-3</a:t>
                </a:r>
                <a:endParaRPr lang="zh-CN" altLang="en-US" sz="1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615636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0" animBg="1"/>
      <p:bldP spid="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39181" y="216671"/>
            <a:ext cx="557445" cy="556328"/>
          </a:xfrm>
          <a:prstGeom prst="rect">
            <a:avLst/>
          </a:prstGeom>
        </p:spPr>
      </p:pic>
      <p:sp>
        <p:nvSpPr>
          <p:cNvPr id="5" name="圆角矩形 4"/>
          <p:cNvSpPr/>
          <p:nvPr/>
        </p:nvSpPr>
        <p:spPr>
          <a:xfrm>
            <a:off x="2848629" y="3053655"/>
            <a:ext cx="1811124" cy="870713"/>
          </a:xfrm>
          <a:prstGeom prst="roundRect">
            <a:avLst/>
          </a:prstGeom>
          <a:solidFill>
            <a:srgbClr val="0070C0"/>
          </a:solidFill>
          <a:ln w="31750">
            <a:noFill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压强</a:t>
            </a:r>
          </a:p>
        </p:txBody>
      </p:sp>
      <p:sp>
        <p:nvSpPr>
          <p:cNvPr id="26" name="圆角矩形 25"/>
          <p:cNvSpPr/>
          <p:nvPr/>
        </p:nvSpPr>
        <p:spPr>
          <a:xfrm>
            <a:off x="5231234" y="2065037"/>
            <a:ext cx="1836068" cy="811539"/>
          </a:xfrm>
          <a:prstGeom prst="roundRect">
            <a:avLst/>
          </a:prstGeom>
          <a:solidFill>
            <a:srgbClr val="0070C0"/>
          </a:solidFill>
          <a:ln w="31750">
            <a:noFill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压强</a:t>
            </a:r>
            <a:endParaRPr lang="zh-CN" altLang="en-US" sz="24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642420" y="2463263"/>
            <a:ext cx="619962" cy="1937940"/>
            <a:chOff x="4959980" y="2292527"/>
            <a:chExt cx="619962" cy="1937940"/>
          </a:xfrm>
          <a:effectLst/>
        </p:grpSpPr>
        <p:cxnSp>
          <p:nvCxnSpPr>
            <p:cNvPr id="37" name="直接连接符 36"/>
            <p:cNvCxnSpPr/>
            <p:nvPr/>
          </p:nvCxnSpPr>
          <p:spPr>
            <a:xfrm flipH="1">
              <a:off x="5244587" y="2292527"/>
              <a:ext cx="21352" cy="1937940"/>
            </a:xfrm>
            <a:prstGeom prst="line">
              <a:avLst/>
            </a:prstGeom>
            <a:gradFill flip="none" rotWithShape="1">
              <a:gsLst>
                <a:gs pos="100000">
                  <a:schemeClr val="bg1">
                    <a:lumMod val="76000"/>
                    <a:lumOff val="24000"/>
                  </a:schemeClr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  <a:ln w="50800">
              <a:solidFill>
                <a:srgbClr val="026BA5"/>
              </a:solidFill>
            </a:ln>
            <a:effectLst>
              <a:outerShdw blurRad="50800" dist="38100" dir="2700000" algn="tl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 flipV="1">
              <a:off x="5244587" y="2292527"/>
              <a:ext cx="305959" cy="4318"/>
            </a:xfrm>
            <a:prstGeom prst="line">
              <a:avLst/>
            </a:prstGeom>
            <a:gradFill flip="none" rotWithShape="1">
              <a:gsLst>
                <a:gs pos="100000">
                  <a:schemeClr val="bg1">
                    <a:lumMod val="76000"/>
                    <a:lumOff val="24000"/>
                  </a:schemeClr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  <a:ln w="50800">
              <a:solidFill>
                <a:srgbClr val="026BA5"/>
              </a:solidFill>
            </a:ln>
            <a:effectLst>
              <a:outerShdw blurRad="50800" dist="38100" dir="2700000" algn="tl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5227114" y="4230467"/>
              <a:ext cx="352828" cy="0"/>
            </a:xfrm>
            <a:prstGeom prst="line">
              <a:avLst/>
            </a:prstGeom>
            <a:gradFill flip="none" rotWithShape="1">
              <a:gsLst>
                <a:gs pos="100000">
                  <a:schemeClr val="bg1">
                    <a:lumMod val="76000"/>
                    <a:lumOff val="24000"/>
                  </a:schemeClr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  <a:ln w="50800">
              <a:solidFill>
                <a:srgbClr val="026BA5"/>
              </a:solidFill>
            </a:ln>
            <a:effectLst>
              <a:outerShdw blurRad="50800" dist="38100" dir="2700000" algn="tl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>
              <a:off x="4959980" y="3294696"/>
              <a:ext cx="288939" cy="0"/>
            </a:xfrm>
            <a:prstGeom prst="line">
              <a:avLst/>
            </a:prstGeom>
            <a:gradFill flip="none" rotWithShape="1">
              <a:gsLst>
                <a:gs pos="100000">
                  <a:schemeClr val="bg1">
                    <a:lumMod val="76000"/>
                    <a:lumOff val="24000"/>
                  </a:schemeClr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  <a:ln w="50800">
              <a:solidFill>
                <a:srgbClr val="026BA5"/>
              </a:solidFill>
            </a:ln>
            <a:effectLst>
              <a:outerShdw blurRad="50800" dist="38100" dir="2700000" algn="tl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45" name="圆角矩形 44"/>
          <p:cNvSpPr/>
          <p:nvPr/>
        </p:nvSpPr>
        <p:spPr>
          <a:xfrm>
            <a:off x="7728368" y="2139524"/>
            <a:ext cx="3106776" cy="673945"/>
          </a:xfrm>
          <a:prstGeom prst="roundRect">
            <a:avLst/>
          </a:prstGeom>
          <a:noFill/>
          <a:ln w="28575" cmpd="sng">
            <a:solidFill>
              <a:srgbClr val="026BA5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>
              <a:buClrTx/>
              <a:buSzTx/>
              <a:buFontTx/>
            </a:pPr>
            <a:r>
              <a:rPr lang="zh-CN" altLang="en-US" sz="2000" dirty="0" smtClean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探究压力作用的效果跟哪些因素有关</a:t>
            </a:r>
            <a:endParaRPr lang="zh-CN" altLang="en-US" sz="2000" dirty="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47" name="圆角矩形 46"/>
          <p:cNvSpPr/>
          <p:nvPr/>
        </p:nvSpPr>
        <p:spPr>
          <a:xfrm>
            <a:off x="7736313" y="2971492"/>
            <a:ext cx="1342660" cy="535967"/>
          </a:xfrm>
          <a:prstGeom prst="roundRect">
            <a:avLst/>
          </a:prstGeom>
          <a:noFill/>
          <a:ln w="28575" cmpd="sng">
            <a:solidFill>
              <a:srgbClr val="026BA5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r>
              <a:rPr lang="zh-CN" altLang="en-US" sz="2000" dirty="0" smtClean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压强</a:t>
            </a:r>
            <a:endParaRPr lang="zh-CN" altLang="en-US" sz="2000" dirty="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48" name="圆角矩形 47"/>
          <p:cNvSpPr/>
          <p:nvPr/>
        </p:nvSpPr>
        <p:spPr>
          <a:xfrm>
            <a:off x="7861948" y="3665482"/>
            <a:ext cx="1342660" cy="535967"/>
          </a:xfrm>
          <a:prstGeom prst="roundRect">
            <a:avLst/>
          </a:prstGeom>
          <a:noFill/>
          <a:ln w="28575" cmpd="sng">
            <a:solidFill>
              <a:srgbClr val="026BA5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r>
              <a:rPr lang="zh-CN" altLang="en-US" sz="2000" dirty="0" smtClean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增大压强</a:t>
            </a:r>
            <a:endParaRPr lang="zh-CN" altLang="en-US" sz="2000" dirty="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51" name="圆角矩形 50"/>
          <p:cNvSpPr/>
          <p:nvPr/>
        </p:nvSpPr>
        <p:spPr>
          <a:xfrm>
            <a:off x="7847528" y="4686569"/>
            <a:ext cx="1342660" cy="535967"/>
          </a:xfrm>
          <a:prstGeom prst="roundRect">
            <a:avLst/>
          </a:prstGeom>
          <a:noFill/>
          <a:ln w="28575" cmpd="sng">
            <a:solidFill>
              <a:srgbClr val="026BA5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r>
              <a:rPr lang="zh-CN" altLang="en-US" sz="2000" dirty="0" smtClean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减小压强</a:t>
            </a:r>
            <a:endParaRPr lang="zh-CN" altLang="en-US" sz="2000" dirty="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grpSp>
        <p:nvGrpSpPr>
          <p:cNvPr id="65" name="组合 64"/>
          <p:cNvGrpSpPr/>
          <p:nvPr/>
        </p:nvGrpSpPr>
        <p:grpSpPr>
          <a:xfrm>
            <a:off x="7176392" y="3931588"/>
            <a:ext cx="685556" cy="1115483"/>
            <a:chOff x="6771988" y="2888084"/>
            <a:chExt cx="998453" cy="841852"/>
          </a:xfrm>
          <a:effectLst/>
        </p:grpSpPr>
        <p:cxnSp>
          <p:nvCxnSpPr>
            <p:cNvPr id="66" name="直接箭头连接符 65"/>
            <p:cNvCxnSpPr/>
            <p:nvPr/>
          </p:nvCxnSpPr>
          <p:spPr>
            <a:xfrm>
              <a:off x="7322110" y="2892906"/>
              <a:ext cx="448331" cy="0"/>
            </a:xfrm>
            <a:prstGeom prst="straightConnector1">
              <a:avLst/>
            </a:prstGeom>
            <a:ln w="28575">
              <a:solidFill>
                <a:srgbClr val="026BA5"/>
              </a:solidFill>
              <a:prstDash val="solid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直接箭头连接符 70"/>
            <p:cNvCxnSpPr/>
            <p:nvPr/>
          </p:nvCxnSpPr>
          <p:spPr>
            <a:xfrm>
              <a:off x="7313631" y="3729936"/>
              <a:ext cx="448331" cy="0"/>
            </a:xfrm>
            <a:prstGeom prst="straightConnector1">
              <a:avLst/>
            </a:prstGeom>
            <a:ln w="28575">
              <a:solidFill>
                <a:srgbClr val="026BA5"/>
              </a:solidFill>
              <a:prstDash val="solid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直接连接符 71"/>
            <p:cNvCxnSpPr/>
            <p:nvPr/>
          </p:nvCxnSpPr>
          <p:spPr>
            <a:xfrm>
              <a:off x="7322110" y="2888084"/>
              <a:ext cx="0" cy="841852"/>
            </a:xfrm>
            <a:prstGeom prst="line">
              <a:avLst/>
            </a:prstGeom>
            <a:ln w="28575">
              <a:solidFill>
                <a:srgbClr val="026BA5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直接连接符 74"/>
            <p:cNvCxnSpPr/>
            <p:nvPr/>
          </p:nvCxnSpPr>
          <p:spPr>
            <a:xfrm>
              <a:off x="6771988" y="3252288"/>
              <a:ext cx="550122" cy="0"/>
            </a:xfrm>
            <a:prstGeom prst="line">
              <a:avLst/>
            </a:prstGeom>
            <a:ln w="28575">
              <a:solidFill>
                <a:srgbClr val="026BA5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8" name="圆角矩形 77"/>
          <p:cNvSpPr/>
          <p:nvPr/>
        </p:nvSpPr>
        <p:spPr>
          <a:xfrm>
            <a:off x="5280121" y="3894737"/>
            <a:ext cx="1880246" cy="960924"/>
          </a:xfrm>
          <a:prstGeom prst="roundRect">
            <a:avLst/>
          </a:prstGeom>
          <a:solidFill>
            <a:srgbClr val="0070C0"/>
          </a:solidFill>
          <a:ln w="31750">
            <a:noFill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怎样减小或增大压强</a:t>
            </a:r>
            <a:endParaRPr lang="zh-CN" altLang="en-US" sz="24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79" name="图片 7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01034" y="5818324"/>
            <a:ext cx="1033738" cy="1033738"/>
          </a:xfrm>
          <a:prstGeom prst="rect">
            <a:avLst/>
          </a:prstGeom>
        </p:spPr>
      </p:pic>
      <p:grpSp>
        <p:nvGrpSpPr>
          <p:cNvPr id="88" name="组合 87"/>
          <p:cNvGrpSpPr/>
          <p:nvPr/>
        </p:nvGrpSpPr>
        <p:grpSpPr>
          <a:xfrm>
            <a:off x="2848629" y="386386"/>
            <a:ext cx="2181336" cy="735410"/>
            <a:chOff x="2816464" y="403136"/>
            <a:chExt cx="2697087" cy="899144"/>
          </a:xfrm>
        </p:grpSpPr>
        <p:grpSp>
          <p:nvGrpSpPr>
            <p:cNvPr id="90" name="组合 89"/>
            <p:cNvGrpSpPr/>
            <p:nvPr/>
          </p:nvGrpSpPr>
          <p:grpSpPr>
            <a:xfrm>
              <a:off x="2816464" y="403136"/>
              <a:ext cx="2697087" cy="899144"/>
              <a:chOff x="2758541" y="349904"/>
              <a:chExt cx="2697087" cy="899144"/>
            </a:xfrm>
          </p:grpSpPr>
          <p:cxnSp>
            <p:nvCxnSpPr>
              <p:cNvPr id="94" name="直接连接符 93"/>
              <p:cNvCxnSpPr/>
              <p:nvPr/>
            </p:nvCxnSpPr>
            <p:spPr>
              <a:xfrm>
                <a:off x="3583419" y="1102861"/>
                <a:ext cx="1872208" cy="0"/>
              </a:xfrm>
              <a:prstGeom prst="line">
                <a:avLst/>
              </a:prstGeom>
              <a:ln w="28575">
                <a:solidFill>
                  <a:schemeClr val="accent6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95" name="组合 94"/>
              <p:cNvGrpSpPr/>
              <p:nvPr/>
            </p:nvGrpSpPr>
            <p:grpSpPr>
              <a:xfrm>
                <a:off x="2758541" y="349904"/>
                <a:ext cx="2579610" cy="899144"/>
                <a:chOff x="3127094" y="518364"/>
                <a:chExt cx="1977850" cy="689395"/>
              </a:xfrm>
            </p:grpSpPr>
            <p:sp>
              <p:nvSpPr>
                <p:cNvPr id="97" name="圆角矩形 96"/>
                <p:cNvSpPr/>
                <p:nvPr/>
              </p:nvSpPr>
              <p:spPr>
                <a:xfrm>
                  <a:off x="3358903" y="667983"/>
                  <a:ext cx="1746041" cy="434877"/>
                </a:xfrm>
                <a:prstGeom prst="roundRect">
                  <a:avLst>
                    <a:gd name="adj" fmla="val 48539"/>
                  </a:avLst>
                </a:prstGeom>
                <a:solidFill>
                  <a:srgbClr val="026BA5"/>
                </a:solidFill>
                <a:ln w="28575">
                  <a:solidFill>
                    <a:schemeClr val="bg1"/>
                  </a:solidFill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98" name="Group 2261"/>
                <p:cNvGrpSpPr/>
                <p:nvPr/>
              </p:nvGrpSpPr>
              <p:grpSpPr>
                <a:xfrm flipH="1">
                  <a:off x="3127094" y="518364"/>
                  <a:ext cx="689395" cy="689395"/>
                  <a:chOff x="-2" y="-1"/>
                  <a:chExt cx="877274" cy="877273"/>
                </a:xfrm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grpSpPr>
              <p:sp>
                <p:nvSpPr>
                  <p:cNvPr id="99" name="Shape 2248"/>
                  <p:cNvSpPr/>
                  <p:nvPr/>
                </p:nvSpPr>
                <p:spPr>
                  <a:xfrm>
                    <a:off x="-2" y="-1"/>
                    <a:ext cx="877274" cy="877273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19679" h="19679" extrusionOk="0">
                        <a:moveTo>
                          <a:pt x="16796" y="2882"/>
                        </a:moveTo>
                        <a:cubicBezTo>
                          <a:pt x="20639" y="6724"/>
                          <a:pt x="20639" y="12954"/>
                          <a:pt x="16796" y="16796"/>
                        </a:cubicBezTo>
                        <a:cubicBezTo>
                          <a:pt x="12954" y="20639"/>
                          <a:pt x="6724" y="20639"/>
                          <a:pt x="2882" y="16796"/>
                        </a:cubicBezTo>
                        <a:cubicBezTo>
                          <a:pt x="-961" y="12954"/>
                          <a:pt x="-961" y="6724"/>
                          <a:pt x="2882" y="2882"/>
                        </a:cubicBezTo>
                        <a:cubicBezTo>
                          <a:pt x="6724" y="-961"/>
                          <a:pt x="12954" y="-961"/>
                          <a:pt x="16796" y="2882"/>
                        </a:cubicBezTo>
                        <a:close/>
                      </a:path>
                    </a:pathLst>
                  </a:custGeom>
                  <a:solidFill>
                    <a:srgbClr val="026BA5"/>
                  </a:solidFill>
                  <a:ln w="28575" cap="flat">
                    <a:solidFill>
                      <a:schemeClr val="bg1"/>
                    </a:solidFill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/>
                  </a:p>
                </p:txBody>
              </p:sp>
              <p:sp>
                <p:nvSpPr>
                  <p:cNvPr id="100" name="Shape 2258"/>
                  <p:cNvSpPr/>
                  <p:nvPr/>
                </p:nvSpPr>
                <p:spPr>
                  <a:xfrm>
                    <a:off x="549890" y="549890"/>
                    <a:ext cx="49604" cy="49605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4168" y="0"/>
                        </a:moveTo>
                        <a:cubicBezTo>
                          <a:pt x="3032" y="1516"/>
                          <a:pt x="1516" y="3032"/>
                          <a:pt x="0" y="4547"/>
                        </a:cubicBezTo>
                        <a:cubicBezTo>
                          <a:pt x="17053" y="21600"/>
                          <a:pt x="17053" y="21600"/>
                          <a:pt x="17053" y="21600"/>
                        </a:cubicBezTo>
                        <a:cubicBezTo>
                          <a:pt x="18568" y="20084"/>
                          <a:pt x="20084" y="18947"/>
                          <a:pt x="21600" y="17432"/>
                        </a:cubicBezTo>
                        <a:cubicBezTo>
                          <a:pt x="4168" y="0"/>
                          <a:pt x="4168" y="0"/>
                          <a:pt x="4168" y="0"/>
                        </a:cubicBezTo>
                      </a:path>
                    </a:pathLst>
                  </a:custGeom>
                  <a:solidFill>
                    <a:srgbClr val="C4C6CA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/>
                  </a:p>
                </p:txBody>
              </p:sp>
            </p:grpSp>
          </p:grpSp>
          <p:sp>
            <p:nvSpPr>
              <p:cNvPr id="96" name="文本框 95"/>
              <p:cNvSpPr txBox="1"/>
              <p:nvPr/>
            </p:nvSpPr>
            <p:spPr>
              <a:xfrm>
                <a:off x="3418752" y="565187"/>
                <a:ext cx="2036876" cy="615454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square" rtlCol="0" anchor="t">
                <a:noAutofit/>
                <a:scene3d>
                  <a:camera prst="orthographicFront"/>
                  <a:lightRig rig="threePt" dir="t"/>
                </a:scene3d>
                <a:sp3d>
                  <a:bevelT w="0" h="0"/>
                  <a:bevelB w="0" h="0"/>
                </a:sp3d>
              </a:bodyPr>
              <a:lstStyle/>
              <a:p>
                <a:pPr algn="ctr"/>
                <a:r>
                  <a:rPr lang="zh-CN" altLang="en-US" sz="240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  <a:sym typeface="+mn-ea"/>
                  </a:rPr>
                  <a:t>课堂小结</a:t>
                </a:r>
                <a:endParaRPr lang="zh-CN" altLang="en-US" sz="2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93" name="Shape 25434"/>
            <p:cNvSpPr/>
            <p:nvPr/>
          </p:nvSpPr>
          <p:spPr>
            <a:xfrm>
              <a:off x="2997631" y="566701"/>
              <a:ext cx="536808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/>
            </a:p>
          </p:txBody>
        </p:sp>
      </p:grpSp>
      <p:sp>
        <p:nvSpPr>
          <p:cNvPr id="80" name="圆角矩形 79"/>
          <p:cNvSpPr/>
          <p:nvPr/>
        </p:nvSpPr>
        <p:spPr>
          <a:xfrm>
            <a:off x="7714720" y="1457837"/>
            <a:ext cx="1342660" cy="535967"/>
          </a:xfrm>
          <a:prstGeom prst="roundRect">
            <a:avLst/>
          </a:prstGeom>
          <a:noFill/>
          <a:ln w="28575" cmpd="sng">
            <a:solidFill>
              <a:srgbClr val="026BA5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r>
              <a:rPr lang="zh-CN" altLang="en-US" sz="2000" dirty="0" smtClean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压力</a:t>
            </a:r>
            <a:endParaRPr lang="zh-CN" altLang="en-US" sz="2000" dirty="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7065550" y="1730980"/>
            <a:ext cx="662818" cy="1508496"/>
            <a:chOff x="7161399" y="1856873"/>
            <a:chExt cx="662818" cy="1508496"/>
          </a:xfrm>
          <a:effectLst/>
        </p:grpSpPr>
        <p:grpSp>
          <p:nvGrpSpPr>
            <p:cNvPr id="52" name="组合 51"/>
            <p:cNvGrpSpPr/>
            <p:nvPr/>
          </p:nvGrpSpPr>
          <p:grpSpPr>
            <a:xfrm>
              <a:off x="7161399" y="1856873"/>
              <a:ext cx="662818" cy="1508496"/>
              <a:chOff x="6783022" y="2201639"/>
              <a:chExt cx="998453" cy="1959251"/>
            </a:xfrm>
          </p:grpSpPr>
          <p:cxnSp>
            <p:nvCxnSpPr>
              <p:cNvPr id="58" name="直接箭头连接符 57"/>
              <p:cNvCxnSpPr/>
              <p:nvPr/>
            </p:nvCxnSpPr>
            <p:spPr>
              <a:xfrm>
                <a:off x="7312586" y="2201639"/>
                <a:ext cx="448330" cy="0"/>
              </a:xfrm>
              <a:prstGeom prst="straightConnector1">
                <a:avLst/>
              </a:prstGeom>
              <a:ln w="28575">
                <a:solidFill>
                  <a:srgbClr val="026BA5"/>
                </a:solidFill>
                <a:prstDash val="solid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" name="直接箭头连接符 61"/>
              <p:cNvCxnSpPr/>
              <p:nvPr/>
            </p:nvCxnSpPr>
            <p:spPr>
              <a:xfrm>
                <a:off x="7333145" y="4160890"/>
                <a:ext cx="448330" cy="0"/>
              </a:xfrm>
              <a:prstGeom prst="straightConnector1">
                <a:avLst/>
              </a:prstGeom>
              <a:ln w="28575">
                <a:solidFill>
                  <a:srgbClr val="026BA5"/>
                </a:solidFill>
                <a:prstDash val="solid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" name="直接连接符 62"/>
              <p:cNvCxnSpPr/>
              <p:nvPr/>
            </p:nvCxnSpPr>
            <p:spPr>
              <a:xfrm>
                <a:off x="7312586" y="2201639"/>
                <a:ext cx="20559" cy="1959251"/>
              </a:xfrm>
              <a:prstGeom prst="line">
                <a:avLst/>
              </a:prstGeom>
              <a:ln w="28575">
                <a:solidFill>
                  <a:srgbClr val="026BA5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" name="直接连接符 63"/>
              <p:cNvCxnSpPr/>
              <p:nvPr/>
            </p:nvCxnSpPr>
            <p:spPr>
              <a:xfrm>
                <a:off x="6783022" y="3162534"/>
                <a:ext cx="550122" cy="0"/>
              </a:xfrm>
              <a:prstGeom prst="line">
                <a:avLst/>
              </a:prstGeom>
              <a:ln w="28575">
                <a:solidFill>
                  <a:srgbClr val="026BA5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81" name="直接箭头连接符 80"/>
            <p:cNvCxnSpPr/>
            <p:nvPr/>
          </p:nvCxnSpPr>
          <p:spPr>
            <a:xfrm>
              <a:off x="7512948" y="2596700"/>
              <a:ext cx="297622" cy="0"/>
            </a:xfrm>
            <a:prstGeom prst="straightConnector1">
              <a:avLst/>
            </a:prstGeom>
            <a:ln w="28575">
              <a:solidFill>
                <a:srgbClr val="026BA5"/>
              </a:solidFill>
              <a:prstDash val="solid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2" name="组合 81"/>
          <p:cNvGrpSpPr/>
          <p:nvPr/>
        </p:nvGrpSpPr>
        <p:grpSpPr>
          <a:xfrm>
            <a:off x="9198200" y="4690650"/>
            <a:ext cx="694986" cy="506800"/>
            <a:chOff x="6771984" y="3033237"/>
            <a:chExt cx="1012187" cy="382480"/>
          </a:xfrm>
          <a:effectLst/>
        </p:grpSpPr>
        <p:cxnSp>
          <p:nvCxnSpPr>
            <p:cNvPr id="83" name="直接箭头连接符 82"/>
            <p:cNvCxnSpPr/>
            <p:nvPr/>
          </p:nvCxnSpPr>
          <p:spPr>
            <a:xfrm>
              <a:off x="7335840" y="3040352"/>
              <a:ext cx="448331" cy="0"/>
            </a:xfrm>
            <a:prstGeom prst="straightConnector1">
              <a:avLst/>
            </a:prstGeom>
            <a:ln w="28575">
              <a:solidFill>
                <a:srgbClr val="026BA5"/>
              </a:solidFill>
              <a:prstDash val="solid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直接箭头连接符 83"/>
            <p:cNvCxnSpPr/>
            <p:nvPr/>
          </p:nvCxnSpPr>
          <p:spPr>
            <a:xfrm>
              <a:off x="7333776" y="3415717"/>
              <a:ext cx="448331" cy="0"/>
            </a:xfrm>
            <a:prstGeom prst="straightConnector1">
              <a:avLst/>
            </a:prstGeom>
            <a:ln w="28575">
              <a:solidFill>
                <a:srgbClr val="026BA5"/>
              </a:solidFill>
              <a:prstDash val="solid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直接连接符 84"/>
            <p:cNvCxnSpPr/>
            <p:nvPr/>
          </p:nvCxnSpPr>
          <p:spPr>
            <a:xfrm>
              <a:off x="7322110" y="3033237"/>
              <a:ext cx="0" cy="382480"/>
            </a:xfrm>
            <a:prstGeom prst="line">
              <a:avLst/>
            </a:prstGeom>
            <a:ln w="28575">
              <a:solidFill>
                <a:srgbClr val="026BA5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直接连接符 85"/>
            <p:cNvCxnSpPr/>
            <p:nvPr/>
          </p:nvCxnSpPr>
          <p:spPr>
            <a:xfrm>
              <a:off x="6771988" y="3252288"/>
              <a:ext cx="550122" cy="0"/>
            </a:xfrm>
            <a:prstGeom prst="line">
              <a:avLst/>
            </a:prstGeom>
            <a:ln w="28575">
              <a:solidFill>
                <a:srgbClr val="026BA5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7" name="组合 86"/>
          <p:cNvGrpSpPr/>
          <p:nvPr/>
        </p:nvGrpSpPr>
        <p:grpSpPr>
          <a:xfrm>
            <a:off x="9198197" y="3641337"/>
            <a:ext cx="694986" cy="506800"/>
            <a:chOff x="6771984" y="3033237"/>
            <a:chExt cx="1012187" cy="382480"/>
          </a:xfrm>
          <a:effectLst/>
        </p:grpSpPr>
        <p:cxnSp>
          <p:nvCxnSpPr>
            <p:cNvPr id="101" name="直接箭头连接符 100"/>
            <p:cNvCxnSpPr/>
            <p:nvPr/>
          </p:nvCxnSpPr>
          <p:spPr>
            <a:xfrm>
              <a:off x="7335840" y="3040352"/>
              <a:ext cx="448331" cy="0"/>
            </a:xfrm>
            <a:prstGeom prst="straightConnector1">
              <a:avLst/>
            </a:prstGeom>
            <a:ln w="28575">
              <a:solidFill>
                <a:srgbClr val="026BA5"/>
              </a:solidFill>
              <a:prstDash val="solid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直接箭头连接符 101"/>
            <p:cNvCxnSpPr/>
            <p:nvPr/>
          </p:nvCxnSpPr>
          <p:spPr>
            <a:xfrm>
              <a:off x="7333776" y="3415717"/>
              <a:ext cx="448331" cy="0"/>
            </a:xfrm>
            <a:prstGeom prst="straightConnector1">
              <a:avLst/>
            </a:prstGeom>
            <a:ln w="28575">
              <a:solidFill>
                <a:srgbClr val="026BA5"/>
              </a:solidFill>
              <a:prstDash val="solid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直接连接符 102"/>
            <p:cNvCxnSpPr/>
            <p:nvPr/>
          </p:nvCxnSpPr>
          <p:spPr>
            <a:xfrm>
              <a:off x="7322110" y="3033237"/>
              <a:ext cx="0" cy="382480"/>
            </a:xfrm>
            <a:prstGeom prst="line">
              <a:avLst/>
            </a:prstGeom>
            <a:ln w="28575">
              <a:solidFill>
                <a:srgbClr val="026BA5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直接连接符 103"/>
            <p:cNvCxnSpPr/>
            <p:nvPr/>
          </p:nvCxnSpPr>
          <p:spPr>
            <a:xfrm>
              <a:off x="6771988" y="3252288"/>
              <a:ext cx="550122" cy="0"/>
            </a:xfrm>
            <a:prstGeom prst="line">
              <a:avLst/>
            </a:prstGeom>
            <a:ln w="28575">
              <a:solidFill>
                <a:srgbClr val="026BA5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5" name="圆角矩形 104"/>
          <p:cNvSpPr/>
          <p:nvPr/>
        </p:nvSpPr>
        <p:spPr>
          <a:xfrm>
            <a:off x="9891766" y="3363484"/>
            <a:ext cx="1291370" cy="492387"/>
          </a:xfrm>
          <a:prstGeom prst="roundRect">
            <a:avLst/>
          </a:prstGeom>
          <a:noFill/>
          <a:ln w="28575" cmpd="sng">
            <a:solidFill>
              <a:srgbClr val="026BA5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r>
              <a:rPr lang="zh-CN" altLang="en-US" dirty="0" smtClean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增大</a:t>
            </a:r>
            <a:r>
              <a:rPr lang="zh-CN" altLang="en-US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压力</a:t>
            </a:r>
          </a:p>
        </p:txBody>
      </p:sp>
      <p:sp>
        <p:nvSpPr>
          <p:cNvPr id="107" name="圆角矩形 106"/>
          <p:cNvSpPr/>
          <p:nvPr/>
        </p:nvSpPr>
        <p:spPr>
          <a:xfrm>
            <a:off x="9891765" y="3912599"/>
            <a:ext cx="1603719" cy="492387"/>
          </a:xfrm>
          <a:prstGeom prst="roundRect">
            <a:avLst/>
          </a:prstGeom>
          <a:noFill/>
          <a:ln w="28575" cmpd="sng">
            <a:solidFill>
              <a:srgbClr val="026BA5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r>
              <a:rPr lang="zh-CN" altLang="en-US" dirty="0" smtClean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减小受力面积</a:t>
            </a:r>
            <a:endParaRPr lang="zh-CN" altLang="en-US" dirty="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08" name="圆角矩形 107"/>
          <p:cNvSpPr/>
          <p:nvPr/>
        </p:nvSpPr>
        <p:spPr>
          <a:xfrm>
            <a:off x="9902612" y="4490524"/>
            <a:ext cx="1291370" cy="492387"/>
          </a:xfrm>
          <a:prstGeom prst="roundRect">
            <a:avLst/>
          </a:prstGeom>
          <a:noFill/>
          <a:ln w="28575" cmpd="sng">
            <a:solidFill>
              <a:srgbClr val="026BA5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r>
              <a:rPr lang="zh-CN" altLang="en-US" dirty="0" smtClean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减小压力</a:t>
            </a:r>
            <a:endParaRPr lang="zh-CN" altLang="en-US" dirty="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09" name="圆角矩形 108"/>
          <p:cNvSpPr/>
          <p:nvPr/>
        </p:nvSpPr>
        <p:spPr>
          <a:xfrm>
            <a:off x="9891765" y="5053628"/>
            <a:ext cx="1603719" cy="492387"/>
          </a:xfrm>
          <a:prstGeom prst="roundRect">
            <a:avLst/>
          </a:prstGeom>
          <a:noFill/>
          <a:ln w="28575" cmpd="sng">
            <a:solidFill>
              <a:srgbClr val="026BA5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r>
              <a:rPr lang="zh-CN" altLang="en-US" dirty="0" smtClean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增大受力面积</a:t>
            </a:r>
            <a:endParaRPr lang="zh-CN" altLang="en-US" dirty="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grpSp>
        <p:nvGrpSpPr>
          <p:cNvPr id="77" name="组合 76"/>
          <p:cNvGrpSpPr/>
          <p:nvPr/>
        </p:nvGrpSpPr>
        <p:grpSpPr>
          <a:xfrm>
            <a:off x="95851" y="3145903"/>
            <a:ext cx="1572904" cy="658425"/>
            <a:chOff x="3142451" y="548680"/>
            <a:chExt cx="1572904" cy="658425"/>
          </a:xfrm>
        </p:grpSpPr>
        <p:pic>
          <p:nvPicPr>
            <p:cNvPr id="106" name="图片 105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10" name="文本框 10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111" name="图片 1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1" y="3999813"/>
            <a:ext cx="1572904" cy="658425"/>
          </a:xfrm>
          <a:prstGeom prst="rect">
            <a:avLst/>
          </a:prstGeom>
        </p:spPr>
      </p:pic>
      <p:sp>
        <p:nvSpPr>
          <p:cNvPr id="112" name="文本框 111"/>
          <p:cNvSpPr txBox="1"/>
          <p:nvPr/>
        </p:nvSpPr>
        <p:spPr>
          <a:xfrm>
            <a:off x="157749" y="4066262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课堂小结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13" name="组合 112"/>
          <p:cNvGrpSpPr/>
          <p:nvPr/>
        </p:nvGrpSpPr>
        <p:grpSpPr>
          <a:xfrm>
            <a:off x="95851" y="2275313"/>
            <a:ext cx="1572904" cy="658425"/>
            <a:chOff x="3142451" y="548680"/>
            <a:chExt cx="1572904" cy="658425"/>
          </a:xfrm>
        </p:grpSpPr>
        <p:pic>
          <p:nvPicPr>
            <p:cNvPr id="114" name="图片 113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15" name="文本框 114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16" name="组合 115"/>
          <p:cNvGrpSpPr/>
          <p:nvPr/>
        </p:nvGrpSpPr>
        <p:grpSpPr>
          <a:xfrm>
            <a:off x="95851" y="1415801"/>
            <a:ext cx="1572904" cy="658425"/>
            <a:chOff x="3142451" y="548680"/>
            <a:chExt cx="1572904" cy="658425"/>
          </a:xfrm>
        </p:grpSpPr>
        <p:pic>
          <p:nvPicPr>
            <p:cNvPr id="117" name="图片 116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18" name="文本框 117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119" name="图片 11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1" y="556374"/>
            <a:ext cx="1572904" cy="658425"/>
          </a:xfrm>
          <a:prstGeom prst="rect">
            <a:avLst/>
          </a:prstGeom>
        </p:spPr>
      </p:pic>
      <p:sp>
        <p:nvSpPr>
          <p:cNvPr id="120" name="文本框 119"/>
          <p:cNvSpPr txBox="1"/>
          <p:nvPr/>
        </p:nvSpPr>
        <p:spPr>
          <a:xfrm>
            <a:off x="157749" y="630095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新</a:t>
            </a:r>
            <a:r>
              <a:rPr lang="zh-CN" alt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课引入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21" name="组合 120"/>
          <p:cNvGrpSpPr/>
          <p:nvPr/>
        </p:nvGrpSpPr>
        <p:grpSpPr>
          <a:xfrm>
            <a:off x="96056" y="5713109"/>
            <a:ext cx="1572699" cy="658339"/>
            <a:chOff x="3142451" y="548680"/>
            <a:chExt cx="1572904" cy="658425"/>
          </a:xfrm>
        </p:grpSpPr>
        <p:pic>
          <p:nvPicPr>
            <p:cNvPr id="122" name="图片 121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23" name="文本框 12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124" name="组合 123"/>
          <p:cNvGrpSpPr/>
          <p:nvPr/>
        </p:nvGrpSpPr>
        <p:grpSpPr>
          <a:xfrm>
            <a:off x="96056" y="4853723"/>
            <a:ext cx="1572699" cy="658339"/>
            <a:chOff x="3142451" y="548680"/>
            <a:chExt cx="1572904" cy="658425"/>
          </a:xfrm>
        </p:grpSpPr>
        <p:pic>
          <p:nvPicPr>
            <p:cNvPr id="125" name="图片 124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26" name="文本框 125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524959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6" grpId="0" animBg="1"/>
      <p:bldP spid="45" grpId="0" animBg="1"/>
      <p:bldP spid="47" grpId="0" animBg="1"/>
      <p:bldP spid="48" grpId="0" animBg="1"/>
      <p:bldP spid="51" grpId="0" animBg="1"/>
      <p:bldP spid="78" grpId="0" animBg="1"/>
      <p:bldP spid="80" grpId="0" animBg="1"/>
      <p:bldP spid="105" grpId="0" animBg="1"/>
      <p:bldP spid="107" grpId="0" animBg="1"/>
      <p:bldP spid="108" grpId="0" animBg="1"/>
      <p:bldP spid="109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14353" y="4797765"/>
            <a:ext cx="2164054" cy="1217344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6473" y="4743911"/>
            <a:ext cx="1992116" cy="1120624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9072" y="4727618"/>
            <a:ext cx="2159413" cy="1214733"/>
          </a:xfrm>
          <a:prstGeom prst="rect">
            <a:avLst/>
          </a:prstGeom>
        </p:spPr>
      </p:pic>
      <p:grpSp>
        <p:nvGrpSpPr>
          <p:cNvPr id="39" name="组合 38"/>
          <p:cNvGrpSpPr/>
          <p:nvPr/>
        </p:nvGrpSpPr>
        <p:grpSpPr>
          <a:xfrm>
            <a:off x="4117587" y="3643102"/>
            <a:ext cx="5796887" cy="800597"/>
            <a:chOff x="3803741" y="3962386"/>
            <a:chExt cx="5796887" cy="800597"/>
          </a:xfrm>
        </p:grpSpPr>
        <p:sp>
          <p:nvSpPr>
            <p:cNvPr id="30" name="文本框 29"/>
            <p:cNvSpPr txBox="1"/>
            <p:nvPr/>
          </p:nvSpPr>
          <p:spPr>
            <a:xfrm>
              <a:off x="3994084" y="4181879"/>
              <a:ext cx="32051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=</a:t>
              </a:r>
              <a:endParaRPr lang="zh-CN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58" name="组合 57"/>
            <p:cNvGrpSpPr/>
            <p:nvPr/>
          </p:nvGrpSpPr>
          <p:grpSpPr>
            <a:xfrm>
              <a:off x="4299383" y="4023336"/>
              <a:ext cx="463852" cy="734880"/>
              <a:chOff x="4677616" y="4276472"/>
              <a:chExt cx="463852" cy="734880"/>
            </a:xfrm>
          </p:grpSpPr>
          <p:sp>
            <p:nvSpPr>
              <p:cNvPr id="29" name="文本框 28"/>
              <p:cNvSpPr txBox="1"/>
              <p:nvPr/>
            </p:nvSpPr>
            <p:spPr>
              <a:xfrm>
                <a:off x="4696179" y="4611242"/>
                <a:ext cx="389274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2800" i="1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lvl1pPr>
              </a:lstStyle>
              <a:p>
                <a:r>
                  <a:rPr lang="en-US" altLang="zh-CN" sz="2000"/>
                  <a:t>S</a:t>
                </a:r>
                <a:endParaRPr lang="zh-CN" altLang="en-US" sz="2000"/>
              </a:p>
            </p:txBody>
          </p:sp>
          <p:cxnSp>
            <p:nvCxnSpPr>
              <p:cNvPr id="31" name="直接连接符 30"/>
              <p:cNvCxnSpPr/>
              <p:nvPr/>
            </p:nvCxnSpPr>
            <p:spPr>
              <a:xfrm>
                <a:off x="4677616" y="4644760"/>
                <a:ext cx="463852" cy="0"/>
              </a:xfrm>
              <a:prstGeom prst="line">
                <a:avLst/>
              </a:prstGeom>
              <a:ln w="1905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33" name="文本框 32"/>
              <p:cNvSpPr txBox="1"/>
              <p:nvPr/>
            </p:nvSpPr>
            <p:spPr>
              <a:xfrm>
                <a:off x="4725666" y="4276472"/>
                <a:ext cx="36106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000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</a:t>
                </a:r>
                <a:endParaRPr lang="zh-CN" altLang="en-US" sz="2000" i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35" name="文本框 34"/>
            <p:cNvSpPr txBox="1"/>
            <p:nvPr/>
          </p:nvSpPr>
          <p:spPr>
            <a:xfrm>
              <a:off x="5623193" y="4181334"/>
              <a:ext cx="32051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=</a:t>
              </a:r>
              <a:endParaRPr lang="zh-CN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3803741" y="4147249"/>
              <a:ext cx="35910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p</a:t>
              </a:r>
              <a:endParaRPr lang="zh-CN" alt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4786917" y="4191185"/>
              <a:ext cx="32051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=</a:t>
              </a:r>
              <a:endParaRPr lang="zh-CN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28" name="组合 27"/>
            <p:cNvGrpSpPr/>
            <p:nvPr/>
          </p:nvGrpSpPr>
          <p:grpSpPr>
            <a:xfrm>
              <a:off x="5140465" y="4023336"/>
              <a:ext cx="466186" cy="726671"/>
              <a:chOff x="5807373" y="4284681"/>
              <a:chExt cx="466186" cy="726671"/>
            </a:xfrm>
          </p:grpSpPr>
          <p:sp>
            <p:nvSpPr>
              <p:cNvPr id="42" name="文本框 41"/>
              <p:cNvSpPr txBox="1"/>
              <p:nvPr/>
            </p:nvSpPr>
            <p:spPr>
              <a:xfrm>
                <a:off x="5809707" y="4611242"/>
                <a:ext cx="389274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2800" i="1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lvl1pPr>
              </a:lstStyle>
              <a:p>
                <a:r>
                  <a:rPr lang="en-US" altLang="zh-CN" sz="2000"/>
                  <a:t>S</a:t>
                </a:r>
                <a:endParaRPr lang="zh-CN" altLang="en-US" sz="2000"/>
              </a:p>
            </p:txBody>
          </p:sp>
          <p:cxnSp>
            <p:nvCxnSpPr>
              <p:cNvPr id="43" name="直接连接符 42"/>
              <p:cNvCxnSpPr/>
              <p:nvPr/>
            </p:nvCxnSpPr>
            <p:spPr>
              <a:xfrm>
                <a:off x="5809707" y="4644760"/>
                <a:ext cx="463852" cy="0"/>
              </a:xfrm>
              <a:prstGeom prst="line">
                <a:avLst/>
              </a:prstGeom>
              <a:ln w="1905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44" name="文本框 43"/>
              <p:cNvSpPr txBox="1"/>
              <p:nvPr/>
            </p:nvSpPr>
            <p:spPr>
              <a:xfrm>
                <a:off x="5807373" y="4284681"/>
                <a:ext cx="344958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000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G</a:t>
                </a:r>
                <a:endParaRPr lang="zh-CN" altLang="en-US" sz="2000" i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24" name="组合 23"/>
            <p:cNvGrpSpPr/>
            <p:nvPr/>
          </p:nvGrpSpPr>
          <p:grpSpPr>
            <a:xfrm>
              <a:off x="6005497" y="4008061"/>
              <a:ext cx="575638" cy="751081"/>
              <a:chOff x="6845668" y="4260271"/>
              <a:chExt cx="575638" cy="751081"/>
            </a:xfrm>
          </p:grpSpPr>
          <p:sp>
            <p:nvSpPr>
              <p:cNvPr id="45" name="文本框 44"/>
              <p:cNvSpPr txBox="1"/>
              <p:nvPr/>
            </p:nvSpPr>
            <p:spPr>
              <a:xfrm>
                <a:off x="6888844" y="4611242"/>
                <a:ext cx="389274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2800" i="1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lvl1pPr>
              </a:lstStyle>
              <a:p>
                <a:r>
                  <a:rPr lang="en-US" altLang="zh-CN" sz="2000"/>
                  <a:t>S</a:t>
                </a:r>
                <a:endParaRPr lang="zh-CN" altLang="en-US" sz="2000"/>
              </a:p>
            </p:txBody>
          </p:sp>
          <p:cxnSp>
            <p:nvCxnSpPr>
              <p:cNvPr id="46" name="直接连接符 45"/>
              <p:cNvCxnSpPr/>
              <p:nvPr/>
            </p:nvCxnSpPr>
            <p:spPr>
              <a:xfrm>
                <a:off x="6870281" y="4644760"/>
                <a:ext cx="463852" cy="0"/>
              </a:xfrm>
              <a:prstGeom prst="line">
                <a:avLst/>
              </a:prstGeom>
              <a:ln w="1905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47" name="文本框 46"/>
              <p:cNvSpPr txBox="1"/>
              <p:nvPr/>
            </p:nvSpPr>
            <p:spPr>
              <a:xfrm>
                <a:off x="6845668" y="4260271"/>
                <a:ext cx="575638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000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mg</a:t>
                </a:r>
                <a:endParaRPr lang="zh-CN" altLang="en-US" sz="2000" i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48" name="文本框 47"/>
            <p:cNvSpPr txBox="1"/>
            <p:nvPr/>
          </p:nvSpPr>
          <p:spPr>
            <a:xfrm>
              <a:off x="6594135" y="4181334"/>
              <a:ext cx="32051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=</a:t>
              </a:r>
              <a:endParaRPr lang="zh-CN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23" name="组合 22"/>
            <p:cNvGrpSpPr/>
            <p:nvPr/>
          </p:nvGrpSpPr>
          <p:grpSpPr>
            <a:xfrm>
              <a:off x="6885972" y="3962386"/>
              <a:ext cx="665843" cy="787621"/>
              <a:chOff x="7853479" y="4223731"/>
              <a:chExt cx="665843" cy="787621"/>
            </a:xfrm>
          </p:grpSpPr>
          <p:sp>
            <p:nvSpPr>
              <p:cNvPr id="49" name="文本框 48"/>
              <p:cNvSpPr txBox="1"/>
              <p:nvPr/>
            </p:nvSpPr>
            <p:spPr>
              <a:xfrm>
                <a:off x="7948186" y="4611242"/>
                <a:ext cx="389274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2800" i="1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lvl1pPr>
              </a:lstStyle>
              <a:p>
                <a:r>
                  <a:rPr lang="en-US" altLang="zh-CN" sz="2000"/>
                  <a:t>S</a:t>
                </a:r>
                <a:endParaRPr lang="zh-CN" altLang="en-US" sz="2000"/>
              </a:p>
            </p:txBody>
          </p:sp>
          <p:cxnSp>
            <p:nvCxnSpPr>
              <p:cNvPr id="50" name="直接连接符 49"/>
              <p:cNvCxnSpPr/>
              <p:nvPr/>
            </p:nvCxnSpPr>
            <p:spPr>
              <a:xfrm>
                <a:off x="7929623" y="4644760"/>
                <a:ext cx="463852" cy="0"/>
              </a:xfrm>
              <a:prstGeom prst="line">
                <a:avLst/>
              </a:prstGeom>
              <a:ln w="1905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51" name="文本框 50"/>
              <p:cNvSpPr txBox="1"/>
              <p:nvPr/>
            </p:nvSpPr>
            <p:spPr>
              <a:xfrm>
                <a:off x="7853479" y="4223731"/>
                <a:ext cx="665843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l-GR" altLang="zh-CN" sz="2000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ρ</a:t>
                </a:r>
                <a:r>
                  <a:rPr lang="en-US" altLang="zh-CN" sz="2000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Vg</a:t>
                </a:r>
                <a:endParaRPr lang="zh-CN" altLang="en-US" sz="2000" i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52" name="文本框 51"/>
            <p:cNvSpPr txBox="1"/>
            <p:nvPr/>
          </p:nvSpPr>
          <p:spPr>
            <a:xfrm>
              <a:off x="7520711" y="4162441"/>
              <a:ext cx="32051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=</a:t>
              </a:r>
              <a:endParaRPr lang="zh-CN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7858745" y="4002435"/>
              <a:ext cx="819336" cy="760548"/>
              <a:chOff x="8890582" y="4315137"/>
              <a:chExt cx="701119" cy="760548"/>
            </a:xfrm>
          </p:grpSpPr>
          <p:sp>
            <p:nvSpPr>
              <p:cNvPr id="53" name="文本框 52"/>
              <p:cNvSpPr txBox="1"/>
              <p:nvPr/>
            </p:nvSpPr>
            <p:spPr>
              <a:xfrm>
                <a:off x="9062778" y="4675575"/>
                <a:ext cx="44390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2800" i="1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lvl1pPr>
              </a:lstStyle>
              <a:p>
                <a:r>
                  <a:rPr lang="en-US" altLang="zh-CN" sz="2000" dirty="0"/>
                  <a:t>S</a:t>
                </a:r>
                <a:endParaRPr lang="zh-CN" altLang="en-US" sz="2000" dirty="0"/>
              </a:p>
            </p:txBody>
          </p:sp>
          <p:cxnSp>
            <p:nvCxnSpPr>
              <p:cNvPr id="54" name="直接连接符 53"/>
              <p:cNvCxnSpPr/>
              <p:nvPr/>
            </p:nvCxnSpPr>
            <p:spPr>
              <a:xfrm>
                <a:off x="8890582" y="4715719"/>
                <a:ext cx="672953" cy="0"/>
              </a:xfrm>
              <a:prstGeom prst="line">
                <a:avLst/>
              </a:prstGeom>
              <a:ln w="1905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55" name="文本框 54"/>
              <p:cNvSpPr txBox="1"/>
              <p:nvPr/>
            </p:nvSpPr>
            <p:spPr>
              <a:xfrm>
                <a:off x="8918418" y="4315137"/>
                <a:ext cx="673283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l-GR" altLang="zh-CN" sz="2000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ρ</a:t>
                </a:r>
                <a:r>
                  <a:rPr lang="en-US" altLang="zh-CN" sz="2000" i="1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Shg</a:t>
                </a:r>
                <a:endParaRPr lang="zh-CN" altLang="en-US" sz="2000" i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56" name="文本框 55"/>
            <p:cNvSpPr txBox="1"/>
            <p:nvPr/>
          </p:nvSpPr>
          <p:spPr>
            <a:xfrm>
              <a:off x="8662237" y="4133363"/>
              <a:ext cx="32051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=</a:t>
              </a:r>
              <a:endParaRPr lang="zh-CN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7" name="文本框 56"/>
            <p:cNvSpPr txBox="1"/>
            <p:nvPr/>
          </p:nvSpPr>
          <p:spPr>
            <a:xfrm>
              <a:off x="8923895" y="4115054"/>
              <a:ext cx="67673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l-GR" altLang="zh-CN" sz="2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ρ</a:t>
              </a:r>
              <a:r>
                <a:rPr lang="en-US" altLang="zh-CN" sz="2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gh</a:t>
              </a:r>
              <a:endParaRPr lang="zh-CN" alt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8512039" y="6063246"/>
            <a:ext cx="1568683" cy="534184"/>
            <a:chOff x="5416147" y="5190903"/>
            <a:chExt cx="1568683" cy="534184"/>
          </a:xfrm>
        </p:grpSpPr>
        <p:sp>
          <p:nvSpPr>
            <p:cNvPr id="59" name="文本框 58"/>
            <p:cNvSpPr txBox="1"/>
            <p:nvPr/>
          </p:nvSpPr>
          <p:spPr>
            <a:xfrm>
              <a:off x="5550334" y="5215285"/>
              <a:ext cx="35910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p</a:t>
              </a:r>
              <a:endParaRPr lang="zh-CN" altLang="en-US" sz="24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0" name="文本框 59"/>
            <p:cNvSpPr txBox="1"/>
            <p:nvPr/>
          </p:nvSpPr>
          <p:spPr>
            <a:xfrm>
              <a:off x="6200489" y="5190903"/>
              <a:ext cx="71178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l-GR" altLang="zh-CN" sz="24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ρ</a:t>
              </a:r>
              <a:r>
                <a:rPr lang="en-US" altLang="zh-CN" sz="24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gh</a:t>
              </a:r>
              <a:endParaRPr lang="zh-CN" altLang="en-US" sz="24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1" name="文本框 60"/>
            <p:cNvSpPr txBox="1"/>
            <p:nvPr/>
          </p:nvSpPr>
          <p:spPr>
            <a:xfrm>
              <a:off x="5856598" y="5201663"/>
              <a:ext cx="32051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=</a:t>
              </a:r>
              <a:endPara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2" name="圆角矩形 61"/>
            <p:cNvSpPr/>
            <p:nvPr/>
          </p:nvSpPr>
          <p:spPr>
            <a:xfrm>
              <a:off x="5416147" y="5214051"/>
              <a:ext cx="1568683" cy="511036"/>
            </a:xfrm>
            <a:prstGeom prst="roundRect">
              <a:avLst/>
            </a:prstGeom>
            <a:noFill/>
            <a:ln w="19050">
              <a:solidFill>
                <a:schemeClr val="accent3">
                  <a:lumMod val="75000"/>
                </a:schemeClr>
              </a:solidFill>
              <a:prstDash val="sys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b="1" dirty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1072" y="4773153"/>
            <a:ext cx="770715" cy="1090729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0497" y="4753046"/>
            <a:ext cx="1445934" cy="1442217"/>
          </a:xfrm>
          <a:prstGeom prst="rect">
            <a:avLst/>
          </a:prstGeom>
        </p:spPr>
      </p:pic>
      <p:sp>
        <p:nvSpPr>
          <p:cNvPr id="34" name="文本框 33"/>
          <p:cNvSpPr txBox="1"/>
          <p:nvPr/>
        </p:nvSpPr>
        <p:spPr>
          <a:xfrm>
            <a:off x="3708954" y="5977717"/>
            <a:ext cx="441610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质量分布均匀、形状规则（上下粗细相同）的物体对地面（桌面）的压强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9185060" y="4708577"/>
            <a:ext cx="3864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endParaRPr lang="zh-CN" altLang="en-US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9112746" y="5059879"/>
            <a:ext cx="4713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endParaRPr lang="zh-CN" altLang="en-US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7865661" y="4648173"/>
            <a:ext cx="3864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endParaRPr lang="zh-CN" altLang="en-US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6438518" y="4810860"/>
            <a:ext cx="3864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endParaRPr lang="zh-CN" altLang="en-US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5244221" y="4690993"/>
            <a:ext cx="3864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endParaRPr lang="zh-CN" altLang="en-US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3985609" y="4828471"/>
            <a:ext cx="3864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endParaRPr lang="zh-CN" altLang="en-US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3822474" y="5265384"/>
            <a:ext cx="4713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endParaRPr lang="zh-CN" altLang="en-US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5100763" y="5265384"/>
            <a:ext cx="4713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endParaRPr lang="zh-CN" altLang="en-US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7696658" y="5387708"/>
            <a:ext cx="4713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endParaRPr lang="zh-CN" altLang="en-US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0" name="文本框 69"/>
          <p:cNvSpPr txBox="1"/>
          <p:nvPr/>
        </p:nvSpPr>
        <p:spPr>
          <a:xfrm>
            <a:off x="6259320" y="5340893"/>
            <a:ext cx="4713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endParaRPr lang="zh-CN" altLang="en-US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3282236" y="581313"/>
            <a:ext cx="8187317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如图，实心圆柱体甲、乙、丙、丁竖直放置在水平地面上，它们的高度大小关系</a:t>
            </a:r>
            <a:r>
              <a:rPr lang="zh-CN" altLang="en-US" sz="2000" dirty="0" smtClean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为</a:t>
            </a:r>
            <a:r>
              <a:rPr lang="en-US" altLang="zh-CN" sz="2000" i="1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h</a:t>
            </a:r>
            <a:r>
              <a:rPr lang="zh-CN" altLang="en-US" sz="2000" baseline="-25000" dirty="0" smtClean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甲</a:t>
            </a:r>
            <a:r>
              <a:rPr lang="en-US" altLang="zh-CN" sz="20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en-US" altLang="zh-CN" sz="2000" i="1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h</a:t>
            </a:r>
            <a:r>
              <a:rPr lang="zh-CN" altLang="en-US" sz="2000" baseline="-250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乙</a:t>
            </a:r>
            <a:r>
              <a:rPr lang="en-US" altLang="zh-CN" sz="20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en-US" altLang="zh-CN" sz="2000" i="1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h</a:t>
            </a:r>
            <a:r>
              <a:rPr lang="zh-CN" altLang="en-US" sz="2000" baseline="-250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丁</a:t>
            </a:r>
            <a:r>
              <a:rPr lang="zh-CN" altLang="en-US" sz="20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＜</a:t>
            </a:r>
            <a:r>
              <a:rPr lang="en-US" altLang="zh-CN" sz="2000" i="1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h</a:t>
            </a:r>
            <a:r>
              <a:rPr lang="zh-CN" altLang="en-US" sz="2000" baseline="-25000" dirty="0" smtClean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丙</a:t>
            </a:r>
            <a:r>
              <a:rPr lang="zh-CN" altLang="en-US" sz="2000" dirty="0" smtClean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。其中</a:t>
            </a:r>
            <a:r>
              <a:rPr lang="zh-CN" altLang="en-US" sz="20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，甲、乙、丙的组成材料相同且密度大于组成丁的材料密度。乙和丁的底面积相等。则它们之间的压强大小关系正确的是（　</a:t>
            </a:r>
            <a:r>
              <a:rPr lang="zh-CN" altLang="en-US" sz="2000" dirty="0" smtClean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）</a:t>
            </a:r>
            <a:endParaRPr lang="zh-CN" altLang="en-US" sz="2000" dirty="0">
              <a:solidFill>
                <a:srgbClr val="333333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fontAlgn="t">
              <a:lnSpc>
                <a:spcPct val="150000"/>
              </a:lnSpc>
            </a:pPr>
            <a:r>
              <a:rPr lang="en-US" altLang="zh-CN" sz="2000" dirty="0" smtClean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A. </a:t>
            </a:r>
            <a:r>
              <a:rPr lang="en-US" altLang="zh-CN" sz="2000" i="1" dirty="0" smtClean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p</a:t>
            </a:r>
            <a:r>
              <a:rPr lang="zh-CN" altLang="en-US" sz="2000" baseline="-25000" dirty="0" smtClean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乙</a:t>
            </a:r>
            <a:r>
              <a:rPr lang="zh-CN" altLang="en-US" sz="2000" dirty="0" smtClean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＞</a:t>
            </a:r>
            <a:r>
              <a:rPr lang="en-US" altLang="zh-CN" sz="2000" i="1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p</a:t>
            </a:r>
            <a:r>
              <a:rPr lang="zh-CN" altLang="en-US" sz="2000" baseline="-250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甲</a:t>
            </a:r>
            <a:r>
              <a:rPr lang="zh-CN" altLang="en-US" sz="20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＞</a:t>
            </a:r>
            <a:r>
              <a:rPr lang="en-US" altLang="zh-CN" sz="2000" i="1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p</a:t>
            </a:r>
            <a:r>
              <a:rPr lang="zh-CN" altLang="en-US" sz="2000" baseline="-250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丙</a:t>
            </a:r>
            <a:r>
              <a:rPr lang="zh-CN" altLang="en-US" sz="20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＞</a:t>
            </a:r>
            <a:r>
              <a:rPr lang="en-US" altLang="zh-CN" sz="2000" i="1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p</a:t>
            </a:r>
            <a:r>
              <a:rPr lang="zh-CN" altLang="en-US" sz="2000" baseline="-25000" dirty="0" smtClean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丁</a:t>
            </a:r>
            <a:r>
              <a:rPr lang="zh-CN" altLang="en-US" sz="2000" dirty="0" smtClean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</a:t>
            </a:r>
            <a:r>
              <a:rPr lang="en-US" altLang="zh-CN" sz="2000" dirty="0" smtClean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B. </a:t>
            </a:r>
            <a:r>
              <a:rPr lang="en-US" altLang="zh-CN" sz="2000" i="1" dirty="0" smtClean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p</a:t>
            </a:r>
            <a:r>
              <a:rPr lang="zh-CN" altLang="en-US" sz="2000" baseline="-250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丙</a:t>
            </a:r>
            <a:r>
              <a:rPr lang="zh-CN" altLang="en-US" sz="20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＞</a:t>
            </a:r>
            <a:r>
              <a:rPr lang="en-US" altLang="zh-CN" sz="2000" i="1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p</a:t>
            </a:r>
            <a:r>
              <a:rPr lang="zh-CN" altLang="en-US" sz="2000" baseline="-250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甲</a:t>
            </a:r>
            <a:r>
              <a:rPr lang="zh-CN" altLang="en-US" sz="20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＞</a:t>
            </a:r>
            <a:r>
              <a:rPr lang="en-US" altLang="zh-CN" sz="2000" i="1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p</a:t>
            </a:r>
            <a:r>
              <a:rPr lang="zh-CN" altLang="en-US" sz="2000" baseline="-250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乙</a:t>
            </a:r>
            <a:r>
              <a:rPr lang="zh-CN" altLang="en-US" sz="20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＞</a:t>
            </a:r>
            <a:r>
              <a:rPr lang="en-US" altLang="zh-CN" sz="2000" i="1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p</a:t>
            </a:r>
            <a:r>
              <a:rPr lang="zh-CN" altLang="en-US" sz="2000" baseline="-250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丁</a:t>
            </a:r>
            <a:endParaRPr lang="zh-CN" altLang="en-US" sz="2000" dirty="0">
              <a:solidFill>
                <a:srgbClr val="333333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fontAlgn="t">
              <a:lnSpc>
                <a:spcPct val="150000"/>
              </a:lnSpc>
            </a:pPr>
            <a:r>
              <a:rPr lang="en-US" altLang="zh-CN" sz="20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C</a:t>
            </a:r>
            <a:r>
              <a:rPr lang="en-US" altLang="zh-CN" sz="2000" dirty="0" smtClean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. </a:t>
            </a:r>
            <a:r>
              <a:rPr lang="en-US" altLang="zh-CN" sz="2000" i="1" dirty="0" smtClean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p</a:t>
            </a:r>
            <a:r>
              <a:rPr lang="zh-CN" altLang="en-US" sz="2000" baseline="-250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乙</a:t>
            </a:r>
            <a:r>
              <a:rPr lang="zh-CN" altLang="en-US" sz="20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＞</a:t>
            </a:r>
            <a:r>
              <a:rPr lang="en-US" altLang="zh-CN" sz="2000" i="1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p</a:t>
            </a:r>
            <a:r>
              <a:rPr lang="zh-CN" altLang="en-US" sz="2000" baseline="-250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甲</a:t>
            </a:r>
            <a:r>
              <a:rPr lang="en-US" altLang="zh-CN" sz="20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en-US" altLang="zh-CN" sz="2000" i="1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p</a:t>
            </a:r>
            <a:r>
              <a:rPr lang="zh-CN" altLang="en-US" sz="2000" baseline="-250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丙</a:t>
            </a:r>
            <a:r>
              <a:rPr lang="zh-CN" altLang="en-US" sz="20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＞</a:t>
            </a:r>
            <a:r>
              <a:rPr lang="en-US" altLang="zh-CN" sz="2000" i="1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p</a:t>
            </a:r>
            <a:r>
              <a:rPr lang="zh-CN" altLang="en-US" sz="2000" baseline="-25000" dirty="0" smtClean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丁</a:t>
            </a:r>
            <a:r>
              <a:rPr lang="zh-CN" altLang="en-US" sz="2000" dirty="0" smtClean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</a:t>
            </a:r>
            <a:r>
              <a:rPr lang="en-US" altLang="zh-CN" sz="2000" dirty="0" smtClean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D. </a:t>
            </a:r>
            <a:r>
              <a:rPr lang="en-US" altLang="zh-CN" sz="2000" i="1" dirty="0" smtClean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p</a:t>
            </a:r>
            <a:r>
              <a:rPr lang="zh-CN" altLang="en-US" sz="2000" baseline="-250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丙</a:t>
            </a:r>
            <a:r>
              <a:rPr lang="zh-CN" altLang="en-US" sz="20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＞</a:t>
            </a:r>
            <a:r>
              <a:rPr lang="en-US" altLang="zh-CN" sz="2000" i="1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p</a:t>
            </a:r>
            <a:r>
              <a:rPr lang="zh-CN" altLang="en-US" sz="2000" baseline="-250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甲</a:t>
            </a:r>
            <a:r>
              <a:rPr lang="en-US" altLang="zh-CN" sz="20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en-US" altLang="zh-CN" sz="2000" i="1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p</a:t>
            </a:r>
            <a:r>
              <a:rPr lang="zh-CN" altLang="en-US" sz="2000" baseline="-250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乙</a:t>
            </a:r>
            <a:r>
              <a:rPr lang="zh-CN" altLang="en-US" sz="20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＞</a:t>
            </a:r>
            <a:r>
              <a:rPr lang="en-US" altLang="zh-CN" sz="2000" i="1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p</a:t>
            </a:r>
            <a:r>
              <a:rPr lang="zh-CN" altLang="en-US" sz="2000" baseline="-250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丁</a:t>
            </a:r>
            <a:endParaRPr lang="zh-CN" altLang="en-US" sz="2000" b="0" i="0" dirty="0">
              <a:solidFill>
                <a:srgbClr val="333333"/>
              </a:solidFill>
              <a:effectLst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1026" name="Picture 2" descr="https://bj.download.cycore.cn/question/2019/5/23/9/56/638a6d75-f8a9-4678-8c82-1cd7f608c89c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25777" y="2060443"/>
            <a:ext cx="2026683" cy="14335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2" name="圆角矩形 71"/>
          <p:cNvSpPr/>
          <p:nvPr/>
        </p:nvSpPr>
        <p:spPr>
          <a:xfrm>
            <a:off x="2912559" y="443060"/>
            <a:ext cx="8685684" cy="3169955"/>
          </a:xfrm>
          <a:prstGeom prst="roundRect">
            <a:avLst/>
          </a:prstGeom>
          <a:noFill/>
          <a:ln w="19050">
            <a:solidFill>
              <a:srgbClr val="92D050"/>
            </a:solidFill>
            <a:prstDash val="sys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b="1" dirty="0">
              <a:solidFill>
                <a:srgbClr val="0070C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3" name="文本框 72"/>
          <p:cNvSpPr txBox="1"/>
          <p:nvPr/>
        </p:nvSpPr>
        <p:spPr>
          <a:xfrm>
            <a:off x="5100763" y="2004419"/>
            <a:ext cx="406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D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4" name="圆角矩形 73"/>
          <p:cNvSpPr/>
          <p:nvPr/>
        </p:nvSpPr>
        <p:spPr>
          <a:xfrm>
            <a:off x="2912558" y="4509068"/>
            <a:ext cx="8685684" cy="2249951"/>
          </a:xfrm>
          <a:prstGeom prst="roundRect">
            <a:avLst/>
          </a:prstGeom>
          <a:noFill/>
          <a:ln w="19050">
            <a:solidFill>
              <a:srgbClr val="92D050"/>
            </a:solidFill>
            <a:prstDash val="sys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b="1" dirty="0">
              <a:solidFill>
                <a:srgbClr val="0070C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75" name="组合 74"/>
          <p:cNvGrpSpPr/>
          <p:nvPr/>
        </p:nvGrpSpPr>
        <p:grpSpPr>
          <a:xfrm>
            <a:off x="95851" y="3140344"/>
            <a:ext cx="1572904" cy="658425"/>
            <a:chOff x="3142451" y="548680"/>
            <a:chExt cx="1572904" cy="658425"/>
          </a:xfrm>
        </p:grpSpPr>
        <p:pic>
          <p:nvPicPr>
            <p:cNvPr id="76" name="图片 75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7" name="文本框 7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95851" y="2275313"/>
            <a:ext cx="1572904" cy="658425"/>
            <a:chOff x="3142451" y="548680"/>
            <a:chExt cx="1572904" cy="658425"/>
          </a:xfrm>
        </p:grpSpPr>
        <p:pic>
          <p:nvPicPr>
            <p:cNvPr id="79" name="图片 78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0" name="文本框 7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81" name="图片 80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388" y="4861841"/>
            <a:ext cx="1572904" cy="658425"/>
          </a:xfrm>
          <a:prstGeom prst="rect">
            <a:avLst/>
          </a:prstGeom>
        </p:spPr>
      </p:pic>
      <p:sp>
        <p:nvSpPr>
          <p:cNvPr id="82" name="文本框 81"/>
          <p:cNvSpPr txBox="1"/>
          <p:nvPr/>
        </p:nvSpPr>
        <p:spPr>
          <a:xfrm>
            <a:off x="168286" y="4928290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拓展延伸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83" name="组合 82"/>
          <p:cNvGrpSpPr/>
          <p:nvPr/>
        </p:nvGrpSpPr>
        <p:grpSpPr>
          <a:xfrm>
            <a:off x="95851" y="1415801"/>
            <a:ext cx="1572904" cy="658425"/>
            <a:chOff x="3142451" y="548680"/>
            <a:chExt cx="1572904" cy="658425"/>
          </a:xfrm>
        </p:grpSpPr>
        <p:pic>
          <p:nvPicPr>
            <p:cNvPr id="84" name="图片 83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5" name="文本框 84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86" name="图片 85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1" y="556374"/>
            <a:ext cx="1572904" cy="658425"/>
          </a:xfrm>
          <a:prstGeom prst="rect">
            <a:avLst/>
          </a:prstGeom>
        </p:spPr>
      </p:pic>
      <p:sp>
        <p:nvSpPr>
          <p:cNvPr id="87" name="文本框 86"/>
          <p:cNvSpPr txBox="1"/>
          <p:nvPr/>
        </p:nvSpPr>
        <p:spPr>
          <a:xfrm>
            <a:off x="157749" y="630095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新</a:t>
            </a:r>
            <a:r>
              <a:rPr lang="zh-CN" alt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课引入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88" name="组合 87"/>
          <p:cNvGrpSpPr/>
          <p:nvPr/>
        </p:nvGrpSpPr>
        <p:grpSpPr>
          <a:xfrm>
            <a:off x="96056" y="3994254"/>
            <a:ext cx="1572904" cy="658425"/>
            <a:chOff x="3142451" y="548680"/>
            <a:chExt cx="1572904" cy="658425"/>
          </a:xfrm>
        </p:grpSpPr>
        <p:pic>
          <p:nvPicPr>
            <p:cNvPr id="89" name="图片 88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90" name="文本框 8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91" name="组合 90"/>
          <p:cNvGrpSpPr/>
          <p:nvPr/>
        </p:nvGrpSpPr>
        <p:grpSpPr>
          <a:xfrm>
            <a:off x="96056" y="5713109"/>
            <a:ext cx="1572699" cy="658339"/>
            <a:chOff x="3142451" y="548680"/>
            <a:chExt cx="1572904" cy="658425"/>
          </a:xfrm>
        </p:grpSpPr>
        <p:pic>
          <p:nvPicPr>
            <p:cNvPr id="92" name="图片 91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93" name="文本框 9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019168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6" grpId="0"/>
      <p:bldP spid="38" grpId="0"/>
      <p:bldP spid="63" grpId="0"/>
      <p:bldP spid="64" grpId="0"/>
      <p:bldP spid="65" grpId="0"/>
      <p:bldP spid="66" grpId="0"/>
      <p:bldP spid="67" grpId="0"/>
      <p:bldP spid="68" grpId="0"/>
      <p:bldP spid="69" grpId="0"/>
      <p:bldP spid="70" grpId="0"/>
      <p:bldP spid="41" grpId="0"/>
      <p:bldP spid="72" grpId="0" animBg="1"/>
      <p:bldP spid="73" grpId="0"/>
      <p:bldP spid="7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图片 3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404" y="615330"/>
            <a:ext cx="6810224" cy="5482559"/>
          </a:xfrm>
          <a:prstGeom prst="rect">
            <a:avLst/>
          </a:prstGeom>
        </p:spPr>
      </p:pic>
      <p:sp>
        <p:nvSpPr>
          <p:cNvPr id="40" name="文本框 39"/>
          <p:cNvSpPr txBox="1"/>
          <p:nvPr/>
        </p:nvSpPr>
        <p:spPr>
          <a:xfrm>
            <a:off x="4175491" y="1568808"/>
            <a:ext cx="914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作业</a:t>
            </a:r>
            <a:r>
              <a:rPr lang="zh-CN" altLang="en-US" sz="2800" smtClean="0">
                <a:latin typeface="隶书" panose="02010509060101010101" pitchFamily="49" charset="-122"/>
                <a:ea typeface="隶书" panose="02010509060101010101" pitchFamily="49" charset="-122"/>
              </a:rPr>
              <a:t>：</a:t>
            </a:r>
            <a:endParaRPr lang="zh-CN" altLang="en-US" sz="280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cxnSp>
        <p:nvCxnSpPr>
          <p:cNvPr id="43" name="直接连接符 42"/>
          <p:cNvCxnSpPr/>
          <p:nvPr/>
        </p:nvCxnSpPr>
        <p:spPr>
          <a:xfrm>
            <a:off x="4869770" y="2881135"/>
            <a:ext cx="417549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/>
          <p:nvPr/>
        </p:nvCxnSpPr>
        <p:spPr>
          <a:xfrm>
            <a:off x="4869770" y="3691788"/>
            <a:ext cx="417549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>
            <a:off x="4934506" y="4565728"/>
            <a:ext cx="417549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文本框 46"/>
          <p:cNvSpPr txBox="1"/>
          <p:nvPr/>
        </p:nvSpPr>
        <p:spPr>
          <a:xfrm>
            <a:off x="7800724" y="4978884"/>
            <a:ext cx="14889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u="sng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en-US" sz="20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zh-CN" altLang="en-US" sz="2000" u="sng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en-US" sz="20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96056" y="3140344"/>
            <a:ext cx="1572699" cy="658339"/>
            <a:chOff x="3142451" y="548680"/>
            <a:chExt cx="1572904" cy="658425"/>
          </a:xfrm>
        </p:grpSpPr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28" name="文本框 27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</a:t>
              </a:r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堂练习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29" name="图片 2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1" y="5710851"/>
            <a:ext cx="1572904" cy="658425"/>
          </a:xfrm>
          <a:prstGeom prst="rect">
            <a:avLst/>
          </a:prstGeom>
        </p:spPr>
      </p:pic>
      <p:grpSp>
        <p:nvGrpSpPr>
          <p:cNvPr id="30" name="组合 29"/>
          <p:cNvGrpSpPr/>
          <p:nvPr/>
        </p:nvGrpSpPr>
        <p:grpSpPr>
          <a:xfrm>
            <a:off x="95851" y="2275313"/>
            <a:ext cx="1572904" cy="658425"/>
            <a:chOff x="3142451" y="548680"/>
            <a:chExt cx="1572904" cy="658425"/>
          </a:xfrm>
        </p:grpSpPr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2" name="文本框 31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95851" y="1415801"/>
            <a:ext cx="1572904" cy="658425"/>
            <a:chOff x="3142451" y="548680"/>
            <a:chExt cx="1572904" cy="658425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5" name="文本框 34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36" name="图片 3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1" y="556374"/>
            <a:ext cx="1572904" cy="658425"/>
          </a:xfrm>
          <a:prstGeom prst="rect">
            <a:avLst/>
          </a:prstGeom>
        </p:spPr>
      </p:pic>
      <p:sp>
        <p:nvSpPr>
          <p:cNvPr id="37" name="文本框 36"/>
          <p:cNvSpPr txBox="1"/>
          <p:nvPr/>
        </p:nvSpPr>
        <p:spPr>
          <a:xfrm>
            <a:off x="157749" y="630095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新</a:t>
            </a:r>
            <a:r>
              <a:rPr lang="zh-CN" alt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课引入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96056" y="3994254"/>
            <a:ext cx="1572904" cy="658425"/>
            <a:chOff x="3142451" y="548680"/>
            <a:chExt cx="1572904" cy="658425"/>
          </a:xfrm>
        </p:grpSpPr>
        <p:pic>
          <p:nvPicPr>
            <p:cNvPr id="41" name="图片 4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2" name="文本框 41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96056" y="4853723"/>
            <a:ext cx="1572699" cy="658339"/>
            <a:chOff x="3142451" y="548680"/>
            <a:chExt cx="1572904" cy="658425"/>
          </a:xfrm>
        </p:grpSpPr>
        <p:pic>
          <p:nvPicPr>
            <p:cNvPr id="48" name="图片 47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9" name="文本框 48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50" name="文本框 49"/>
          <p:cNvSpPr txBox="1"/>
          <p:nvPr/>
        </p:nvSpPr>
        <p:spPr>
          <a:xfrm>
            <a:off x="157749" y="5785048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布置作业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598594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0303" y="791852"/>
            <a:ext cx="5105457" cy="338816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6468" y="3206793"/>
            <a:ext cx="4803645" cy="321043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" name="文本框 2"/>
          <p:cNvSpPr txBox="1"/>
          <p:nvPr/>
        </p:nvSpPr>
        <p:spPr>
          <a:xfrm>
            <a:off x="8178554" y="2241704"/>
            <a:ext cx="212469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雪地中寸步难行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147034" y="5355469"/>
            <a:ext cx="186943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滑雪运动员却可以快速滑行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6870" y="4908744"/>
            <a:ext cx="1106932" cy="1154611"/>
          </a:xfrm>
          <a:prstGeom prst="rect">
            <a:avLst/>
          </a:prstGeom>
        </p:spPr>
      </p:pic>
      <p:grpSp>
        <p:nvGrpSpPr>
          <p:cNvPr id="33" name="组合 32"/>
          <p:cNvGrpSpPr/>
          <p:nvPr/>
        </p:nvGrpSpPr>
        <p:grpSpPr>
          <a:xfrm>
            <a:off x="96056" y="1415847"/>
            <a:ext cx="1572904" cy="658425"/>
            <a:chOff x="3142451" y="548680"/>
            <a:chExt cx="1572904" cy="658425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5" name="文本框 34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96056" y="556378"/>
            <a:ext cx="1572904" cy="658425"/>
            <a:chOff x="118542" y="795531"/>
            <a:chExt cx="1572904" cy="658425"/>
          </a:xfrm>
        </p:grpSpPr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38" name="文本框 37"/>
            <p:cNvSpPr txBox="1"/>
            <p:nvPr/>
          </p:nvSpPr>
          <p:spPr>
            <a:xfrm>
              <a:off x="213036" y="862276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</a:t>
              </a:r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课引入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96056" y="2275316"/>
            <a:ext cx="1572904" cy="658425"/>
            <a:chOff x="3142451" y="548680"/>
            <a:chExt cx="1572904" cy="658425"/>
          </a:xfrm>
        </p:grpSpPr>
        <p:pic>
          <p:nvPicPr>
            <p:cNvPr id="40" name="图片 39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1" name="文本框 40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96056" y="3994254"/>
            <a:ext cx="1572904" cy="658425"/>
            <a:chOff x="3142451" y="548680"/>
            <a:chExt cx="1572904" cy="658425"/>
          </a:xfrm>
        </p:grpSpPr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4" name="文本框 4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96056" y="3134785"/>
            <a:ext cx="1572904" cy="658425"/>
            <a:chOff x="3142451" y="548680"/>
            <a:chExt cx="1572904" cy="658425"/>
          </a:xfrm>
        </p:grpSpPr>
        <p:pic>
          <p:nvPicPr>
            <p:cNvPr id="46" name="图片 45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7" name="文本框 4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</a:t>
              </a:r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堂</a:t>
              </a:r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练习</a:t>
              </a: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96056" y="5713109"/>
            <a:ext cx="1572699" cy="658339"/>
            <a:chOff x="3142451" y="548680"/>
            <a:chExt cx="1572904" cy="658425"/>
          </a:xfrm>
        </p:grpSpPr>
        <p:pic>
          <p:nvPicPr>
            <p:cNvPr id="49" name="图片 48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0" name="文本框 4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96056" y="4853723"/>
            <a:ext cx="1572699" cy="658339"/>
            <a:chOff x="3142451" y="548680"/>
            <a:chExt cx="1572904" cy="658425"/>
          </a:xfrm>
        </p:grpSpPr>
        <p:pic>
          <p:nvPicPr>
            <p:cNvPr id="52" name="图片 51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3" name="文本框 52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06621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762000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0183672" y="3348335"/>
            <a:ext cx="15951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再见</a:t>
            </a:r>
            <a:endParaRPr lang="zh-CN" altLang="en-US" sz="5400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605422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8234" y="616040"/>
            <a:ext cx="4578356" cy="3433767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grpSp>
        <p:nvGrpSpPr>
          <p:cNvPr id="13" name="组合 12"/>
          <p:cNvGrpSpPr/>
          <p:nvPr/>
        </p:nvGrpSpPr>
        <p:grpSpPr>
          <a:xfrm>
            <a:off x="6900421" y="3230755"/>
            <a:ext cx="5038773" cy="3268424"/>
            <a:chOff x="6411595" y="2944024"/>
            <a:chExt cx="5669733" cy="3779822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11595" y="2944024"/>
              <a:ext cx="5669733" cy="3779822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829556" y="6012252"/>
              <a:ext cx="1251772" cy="704122"/>
            </a:xfrm>
            <a:prstGeom prst="rect">
              <a:avLst/>
            </a:prstGeom>
          </p:spPr>
        </p:pic>
      </p:grpSp>
      <p:sp>
        <p:nvSpPr>
          <p:cNvPr id="2" name="文本框 1"/>
          <p:cNvSpPr txBox="1"/>
          <p:nvPr/>
        </p:nvSpPr>
        <p:spPr>
          <a:xfrm>
            <a:off x="8012784" y="1583279"/>
            <a:ext cx="31956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汽车陷入泥中无法动弹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699898" y="5007090"/>
            <a:ext cx="208881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质量更大的坦克却不会陷入泥中，依然可以前行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4303" y="4864967"/>
            <a:ext cx="1109976" cy="1157786"/>
          </a:xfrm>
          <a:prstGeom prst="rect">
            <a:avLst/>
          </a:prstGeom>
        </p:spPr>
      </p:pic>
      <p:grpSp>
        <p:nvGrpSpPr>
          <p:cNvPr id="33" name="组合 32"/>
          <p:cNvGrpSpPr/>
          <p:nvPr/>
        </p:nvGrpSpPr>
        <p:grpSpPr>
          <a:xfrm>
            <a:off x="96056" y="1415847"/>
            <a:ext cx="1572904" cy="658425"/>
            <a:chOff x="3142451" y="548680"/>
            <a:chExt cx="1572904" cy="658425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5" name="文本框 34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96056" y="556378"/>
            <a:ext cx="1572904" cy="658425"/>
            <a:chOff x="118542" y="795531"/>
            <a:chExt cx="1572904" cy="658425"/>
          </a:xfrm>
        </p:grpSpPr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38" name="文本框 37"/>
            <p:cNvSpPr txBox="1"/>
            <p:nvPr/>
          </p:nvSpPr>
          <p:spPr>
            <a:xfrm>
              <a:off x="213036" y="862276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</a:t>
              </a:r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课引入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96056" y="2275316"/>
            <a:ext cx="1572904" cy="658425"/>
            <a:chOff x="3142451" y="548680"/>
            <a:chExt cx="1572904" cy="658425"/>
          </a:xfrm>
        </p:grpSpPr>
        <p:pic>
          <p:nvPicPr>
            <p:cNvPr id="40" name="图片 39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1" name="文本框 40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96056" y="3994254"/>
            <a:ext cx="1572904" cy="658425"/>
            <a:chOff x="3142451" y="548680"/>
            <a:chExt cx="1572904" cy="658425"/>
          </a:xfrm>
        </p:grpSpPr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4" name="文本框 4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96056" y="3134785"/>
            <a:ext cx="1572904" cy="658425"/>
            <a:chOff x="3142451" y="548680"/>
            <a:chExt cx="1572904" cy="658425"/>
          </a:xfrm>
        </p:grpSpPr>
        <p:pic>
          <p:nvPicPr>
            <p:cNvPr id="46" name="图片 45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7" name="文本框 4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</a:t>
              </a:r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堂</a:t>
              </a:r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练习</a:t>
              </a: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96056" y="5713109"/>
            <a:ext cx="1572699" cy="658339"/>
            <a:chOff x="3142451" y="548680"/>
            <a:chExt cx="1572904" cy="658425"/>
          </a:xfrm>
        </p:grpSpPr>
        <p:pic>
          <p:nvPicPr>
            <p:cNvPr id="49" name="图片 48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0" name="文本框 4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96056" y="4853723"/>
            <a:ext cx="1572699" cy="658339"/>
            <a:chOff x="3142451" y="548680"/>
            <a:chExt cx="1572904" cy="658425"/>
          </a:xfrm>
        </p:grpSpPr>
        <p:pic>
          <p:nvPicPr>
            <p:cNvPr id="52" name="图片 51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3" name="文本框 52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32510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9855" y="1006907"/>
            <a:ext cx="5064635" cy="317311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6" name="矩形 5"/>
          <p:cNvSpPr/>
          <p:nvPr/>
        </p:nvSpPr>
        <p:spPr>
          <a:xfrm>
            <a:off x="8608292" y="1671157"/>
            <a:ext cx="2258542" cy="1015663"/>
          </a:xfrm>
          <a:prstGeom prst="rect">
            <a:avLst/>
          </a:prstGeom>
          <a:ln w="19050">
            <a:noFill/>
            <a:prstDash val="sysDash"/>
          </a:ln>
        </p:spPr>
        <p:txBody>
          <a:bodyPr wrap="square">
            <a:spAutoFit/>
          </a:bodyPr>
          <a:lstStyle/>
          <a:p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特技演员躺钉床被</a:t>
            </a:r>
            <a:r>
              <a:rPr lang="en-US" altLang="zh-CN" sz="20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70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辆摩托车辗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过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居然安然无恙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4434" y="3238920"/>
            <a:ext cx="4988256" cy="321119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0556" y="1243799"/>
            <a:ext cx="1132134" cy="1179525"/>
          </a:xfrm>
          <a:prstGeom prst="rect">
            <a:avLst/>
          </a:prstGeom>
        </p:spPr>
      </p:pic>
      <p:grpSp>
        <p:nvGrpSpPr>
          <p:cNvPr id="33" name="组合 32"/>
          <p:cNvGrpSpPr/>
          <p:nvPr/>
        </p:nvGrpSpPr>
        <p:grpSpPr>
          <a:xfrm>
            <a:off x="96056" y="1415847"/>
            <a:ext cx="1572904" cy="658425"/>
            <a:chOff x="3142451" y="548680"/>
            <a:chExt cx="1572904" cy="658425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5" name="文本框 34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96056" y="556378"/>
            <a:ext cx="1572904" cy="658425"/>
            <a:chOff x="118542" y="795531"/>
            <a:chExt cx="1572904" cy="658425"/>
          </a:xfrm>
        </p:grpSpPr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38" name="文本框 37"/>
            <p:cNvSpPr txBox="1"/>
            <p:nvPr/>
          </p:nvSpPr>
          <p:spPr>
            <a:xfrm>
              <a:off x="213036" y="862276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</a:t>
              </a:r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课引入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96056" y="2275316"/>
            <a:ext cx="1572904" cy="658425"/>
            <a:chOff x="3142451" y="548680"/>
            <a:chExt cx="1572904" cy="658425"/>
          </a:xfrm>
        </p:grpSpPr>
        <p:pic>
          <p:nvPicPr>
            <p:cNvPr id="40" name="图片 39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1" name="文本框 40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96056" y="3994254"/>
            <a:ext cx="1572904" cy="658425"/>
            <a:chOff x="3142451" y="548680"/>
            <a:chExt cx="1572904" cy="658425"/>
          </a:xfrm>
        </p:grpSpPr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4" name="文本框 4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96056" y="3134785"/>
            <a:ext cx="1572904" cy="658425"/>
            <a:chOff x="3142451" y="548680"/>
            <a:chExt cx="1572904" cy="658425"/>
          </a:xfrm>
        </p:grpSpPr>
        <p:pic>
          <p:nvPicPr>
            <p:cNvPr id="46" name="图片 45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7" name="文本框 4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</a:t>
              </a:r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堂</a:t>
              </a:r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练习</a:t>
              </a: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96056" y="5713109"/>
            <a:ext cx="1572699" cy="658339"/>
            <a:chOff x="3142451" y="548680"/>
            <a:chExt cx="1572904" cy="658425"/>
          </a:xfrm>
        </p:grpSpPr>
        <p:pic>
          <p:nvPicPr>
            <p:cNvPr id="49" name="图片 48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0" name="文本框 4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96056" y="4853723"/>
            <a:ext cx="1572699" cy="658339"/>
            <a:chOff x="3142451" y="548680"/>
            <a:chExt cx="1572904" cy="658425"/>
          </a:xfrm>
        </p:grpSpPr>
        <p:pic>
          <p:nvPicPr>
            <p:cNvPr id="52" name="图片 51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3" name="文本框 52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328444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" name="图片 72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0" r="9676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6375" r="2577" b="28062"/>
          <a:stretch/>
        </p:blipFill>
        <p:spPr>
          <a:xfrm>
            <a:off x="4234677" y="1462507"/>
            <a:ext cx="866304" cy="455923"/>
          </a:xfrm>
          <a:prstGeom prst="rect">
            <a:avLst/>
          </a:prstGeom>
        </p:spPr>
      </p:pic>
      <p:sp>
        <p:nvSpPr>
          <p:cNvPr id="106" name="Shape 25434"/>
          <p:cNvSpPr/>
          <p:nvPr/>
        </p:nvSpPr>
        <p:spPr>
          <a:xfrm>
            <a:off x="2957062" y="525519"/>
            <a:ext cx="617952" cy="56084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889" y="16180"/>
                </a:moveTo>
                <a:lnTo>
                  <a:pt x="19889" y="9897"/>
                </a:lnTo>
                <a:lnTo>
                  <a:pt x="11620" y="9897"/>
                </a:lnTo>
                <a:lnTo>
                  <a:pt x="11620" y="5420"/>
                </a:lnTo>
                <a:lnTo>
                  <a:pt x="13331" y="5420"/>
                </a:lnTo>
                <a:lnTo>
                  <a:pt x="13331" y="0"/>
                </a:lnTo>
                <a:lnTo>
                  <a:pt x="8269" y="0"/>
                </a:lnTo>
                <a:lnTo>
                  <a:pt x="8269" y="5420"/>
                </a:lnTo>
                <a:lnTo>
                  <a:pt x="9980" y="5420"/>
                </a:lnTo>
                <a:lnTo>
                  <a:pt x="9980" y="9897"/>
                </a:lnTo>
                <a:lnTo>
                  <a:pt x="1711" y="9897"/>
                </a:lnTo>
                <a:lnTo>
                  <a:pt x="1711" y="16180"/>
                </a:lnTo>
                <a:lnTo>
                  <a:pt x="0" y="16180"/>
                </a:lnTo>
                <a:lnTo>
                  <a:pt x="0" y="21600"/>
                </a:lnTo>
                <a:lnTo>
                  <a:pt x="4919" y="21600"/>
                </a:lnTo>
                <a:lnTo>
                  <a:pt x="4919" y="16180"/>
                </a:lnTo>
                <a:lnTo>
                  <a:pt x="3350" y="16180"/>
                </a:lnTo>
                <a:lnTo>
                  <a:pt x="3350" y="11703"/>
                </a:lnTo>
                <a:lnTo>
                  <a:pt x="9980" y="11703"/>
                </a:lnTo>
                <a:lnTo>
                  <a:pt x="9980" y="16180"/>
                </a:lnTo>
                <a:lnTo>
                  <a:pt x="8269" y="16180"/>
                </a:lnTo>
                <a:lnTo>
                  <a:pt x="8269" y="21600"/>
                </a:lnTo>
                <a:lnTo>
                  <a:pt x="13331" y="21600"/>
                </a:lnTo>
                <a:lnTo>
                  <a:pt x="13331" y="16180"/>
                </a:lnTo>
                <a:lnTo>
                  <a:pt x="11620" y="16180"/>
                </a:lnTo>
                <a:lnTo>
                  <a:pt x="11620" y="11703"/>
                </a:lnTo>
                <a:lnTo>
                  <a:pt x="18250" y="11703"/>
                </a:lnTo>
                <a:lnTo>
                  <a:pt x="18250" y="16180"/>
                </a:lnTo>
                <a:lnTo>
                  <a:pt x="16681" y="16180"/>
                </a:lnTo>
                <a:lnTo>
                  <a:pt x="16681" y="21600"/>
                </a:lnTo>
                <a:lnTo>
                  <a:pt x="21600" y="21600"/>
                </a:lnTo>
                <a:lnTo>
                  <a:pt x="21600" y="16180"/>
                </a:lnTo>
                <a:lnTo>
                  <a:pt x="19889" y="1618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/>
            <a:endParaRPr/>
          </a:p>
        </p:txBody>
      </p:sp>
      <p:grpSp>
        <p:nvGrpSpPr>
          <p:cNvPr id="114" name="组合 113"/>
          <p:cNvGrpSpPr/>
          <p:nvPr/>
        </p:nvGrpSpPr>
        <p:grpSpPr>
          <a:xfrm>
            <a:off x="3621811" y="2659092"/>
            <a:ext cx="1848275" cy="1504617"/>
            <a:chOff x="3664634" y="3341749"/>
            <a:chExt cx="1848275" cy="1504617"/>
          </a:xfrm>
        </p:grpSpPr>
        <p:grpSp>
          <p:nvGrpSpPr>
            <p:cNvPr id="27" name="组合 26"/>
            <p:cNvGrpSpPr/>
            <p:nvPr/>
          </p:nvGrpSpPr>
          <p:grpSpPr>
            <a:xfrm>
              <a:off x="3664634" y="3341749"/>
              <a:ext cx="1848275" cy="540327"/>
              <a:chOff x="7897348" y="2911065"/>
              <a:chExt cx="1848275" cy="540327"/>
            </a:xfrm>
          </p:grpSpPr>
          <p:cxnSp>
            <p:nvCxnSpPr>
              <p:cNvPr id="21" name="直接连接符 20"/>
              <p:cNvCxnSpPr/>
              <p:nvPr/>
            </p:nvCxnSpPr>
            <p:spPr>
              <a:xfrm flipV="1">
                <a:off x="7897348" y="3450556"/>
                <a:ext cx="1848275" cy="836"/>
              </a:xfrm>
              <a:prstGeom prst="line">
                <a:avLst/>
              </a:prstGeom>
              <a:effectLst/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41" name="矩形 40"/>
              <p:cNvSpPr/>
              <p:nvPr/>
            </p:nvSpPr>
            <p:spPr>
              <a:xfrm>
                <a:off x="8510214" y="2911065"/>
                <a:ext cx="576807" cy="516632"/>
              </a:xfrm>
              <a:prstGeom prst="rect">
                <a:avLst/>
              </a:prstGeom>
              <a:solidFill>
                <a:schemeClr val="bg2">
                  <a:lumMod val="75000"/>
                </a:schemeClr>
              </a:solidFill>
              <a:ln w="31750">
                <a:solidFill>
                  <a:schemeClr val="bg2">
                    <a:lumMod val="50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 b="1">
                  <a:solidFill>
                    <a:srgbClr val="C00000"/>
                  </a:solidFill>
                  <a:latin typeface="隶书" panose="02010509060101010101" pitchFamily="49" charset="-122"/>
                  <a:ea typeface="隶书" panose="02010509060101010101" pitchFamily="49" charset="-122"/>
                </a:endParaRPr>
              </a:p>
            </p:txBody>
          </p:sp>
        </p:grpSp>
        <p:cxnSp>
          <p:nvCxnSpPr>
            <p:cNvPr id="3" name="直接箭头连接符 2"/>
            <p:cNvCxnSpPr/>
            <p:nvPr/>
          </p:nvCxnSpPr>
          <p:spPr>
            <a:xfrm flipH="1">
              <a:off x="4520184" y="3904100"/>
              <a:ext cx="22859" cy="757600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椭圆 3"/>
            <p:cNvSpPr/>
            <p:nvPr/>
          </p:nvSpPr>
          <p:spPr>
            <a:xfrm flipH="1">
              <a:off x="4520184" y="3858381"/>
              <a:ext cx="45719" cy="45719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75000"/>
                    <a:lumOff val="25000"/>
                  </a:schemeClr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  <a:ln w="31750">
              <a:solidFill>
                <a:srgbClr val="00B05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b="1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cxnSp>
          <p:nvCxnSpPr>
            <p:cNvPr id="12" name="肘形连接符 11"/>
            <p:cNvCxnSpPr/>
            <p:nvPr/>
          </p:nvCxnSpPr>
          <p:spPr>
            <a:xfrm>
              <a:off x="4414397" y="3891048"/>
              <a:ext cx="128646" cy="114387"/>
            </a:xfrm>
            <a:prstGeom prst="bentConnector3">
              <a:avLst>
                <a:gd name="adj1" fmla="val 6034"/>
              </a:avLst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4" name="文本框 73"/>
            <p:cNvSpPr txBox="1"/>
            <p:nvPr/>
          </p:nvSpPr>
          <p:spPr>
            <a:xfrm>
              <a:off x="4478720" y="4477034"/>
              <a:ext cx="30491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i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F</a:t>
              </a:r>
              <a:endParaRPr lang="zh-CN" altLang="en-US" i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12" name="组合 111"/>
          <p:cNvGrpSpPr/>
          <p:nvPr/>
        </p:nvGrpSpPr>
        <p:grpSpPr>
          <a:xfrm>
            <a:off x="6210994" y="2537737"/>
            <a:ext cx="2477983" cy="1323363"/>
            <a:chOff x="6612516" y="2213010"/>
            <a:chExt cx="2477983" cy="1323363"/>
          </a:xfrm>
        </p:grpSpPr>
        <p:grpSp>
          <p:nvGrpSpPr>
            <p:cNvPr id="28" name="组合 27"/>
            <p:cNvGrpSpPr/>
            <p:nvPr/>
          </p:nvGrpSpPr>
          <p:grpSpPr>
            <a:xfrm>
              <a:off x="6612516" y="2213010"/>
              <a:ext cx="2477983" cy="1260799"/>
              <a:chOff x="4249073" y="2405307"/>
              <a:chExt cx="2405543" cy="1048664"/>
            </a:xfrm>
          </p:grpSpPr>
          <p:sp>
            <p:nvSpPr>
              <p:cNvPr id="11" name="直角三角形 10"/>
              <p:cNvSpPr/>
              <p:nvPr/>
            </p:nvSpPr>
            <p:spPr>
              <a:xfrm>
                <a:off x="4249073" y="2432722"/>
                <a:ext cx="2405543" cy="1021249"/>
              </a:xfrm>
              <a:prstGeom prst="rtTriangle">
                <a:avLst/>
              </a:prstGeom>
              <a:gradFill flip="none" rotWithShape="1">
                <a:gsLst>
                  <a:gs pos="100000">
                    <a:schemeClr val="bg1">
                      <a:lumMod val="75000"/>
                      <a:lumOff val="25000"/>
                    </a:schemeClr>
                  </a:gs>
                  <a:gs pos="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  <a:ln w="31750">
                <a:solidFill>
                  <a:schemeClr val="tx1">
                    <a:lumMod val="65000"/>
                    <a:lumOff val="35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 b="1">
                  <a:solidFill>
                    <a:srgbClr val="C00000"/>
                  </a:solidFill>
                  <a:latin typeface="隶书" panose="02010509060101010101" pitchFamily="49" charset="-122"/>
                  <a:ea typeface="隶书" panose="02010509060101010101" pitchFamily="49" charset="-122"/>
                </a:endParaRPr>
              </a:p>
            </p:txBody>
          </p:sp>
          <p:sp>
            <p:nvSpPr>
              <p:cNvPr id="14" name="矩形 13"/>
              <p:cNvSpPr/>
              <p:nvPr/>
            </p:nvSpPr>
            <p:spPr>
              <a:xfrm rot="1622177">
                <a:off x="5118756" y="2405307"/>
                <a:ext cx="525954" cy="463904"/>
              </a:xfrm>
              <a:prstGeom prst="rect">
                <a:avLst/>
              </a:prstGeom>
              <a:solidFill>
                <a:schemeClr val="bg2">
                  <a:lumMod val="75000"/>
                </a:schemeClr>
              </a:solidFill>
              <a:ln w="31750">
                <a:solidFill>
                  <a:schemeClr val="bg2">
                    <a:lumMod val="50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 b="1">
                  <a:solidFill>
                    <a:srgbClr val="C00000"/>
                  </a:solidFill>
                  <a:latin typeface="隶书" panose="02010509060101010101" pitchFamily="49" charset="-122"/>
                  <a:ea typeface="隶书" panose="02010509060101010101" pitchFamily="49" charset="-122"/>
                </a:endParaRPr>
              </a:p>
            </p:txBody>
          </p:sp>
        </p:grpSp>
        <p:cxnSp>
          <p:nvCxnSpPr>
            <p:cNvPr id="65" name="直接箭头连接符 64"/>
            <p:cNvCxnSpPr/>
            <p:nvPr/>
          </p:nvCxnSpPr>
          <p:spPr>
            <a:xfrm flipH="1">
              <a:off x="7313522" y="2771767"/>
              <a:ext cx="323756" cy="591458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0" name="文本框 49"/>
            <p:cNvSpPr txBox="1"/>
            <p:nvPr/>
          </p:nvSpPr>
          <p:spPr>
            <a:xfrm>
              <a:off x="7008607" y="3167041"/>
              <a:ext cx="30491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i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F</a:t>
              </a:r>
              <a:endParaRPr lang="zh-CN" altLang="en-US" i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107" name="组合 106"/>
            <p:cNvGrpSpPr/>
            <p:nvPr/>
          </p:nvGrpSpPr>
          <p:grpSpPr>
            <a:xfrm>
              <a:off x="7458386" y="2704633"/>
              <a:ext cx="121768" cy="190591"/>
              <a:chOff x="7083324" y="2146783"/>
              <a:chExt cx="121768" cy="190591"/>
            </a:xfrm>
          </p:grpSpPr>
          <p:cxnSp>
            <p:nvCxnSpPr>
              <p:cNvPr id="100" name="直接连接符 99"/>
              <p:cNvCxnSpPr/>
              <p:nvPr/>
            </p:nvCxnSpPr>
            <p:spPr>
              <a:xfrm>
                <a:off x="7083324" y="2277838"/>
                <a:ext cx="121768" cy="59536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1" name="直接连接符 100"/>
              <p:cNvCxnSpPr/>
              <p:nvPr/>
            </p:nvCxnSpPr>
            <p:spPr>
              <a:xfrm flipV="1">
                <a:off x="7089651" y="2146783"/>
                <a:ext cx="65894" cy="131055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7" name="组合 46"/>
          <p:cNvGrpSpPr/>
          <p:nvPr/>
        </p:nvGrpSpPr>
        <p:grpSpPr>
          <a:xfrm>
            <a:off x="3337709" y="437088"/>
            <a:ext cx="1973158" cy="735410"/>
            <a:chOff x="2816462" y="403136"/>
            <a:chExt cx="2330427" cy="899144"/>
          </a:xfrm>
        </p:grpSpPr>
        <p:grpSp>
          <p:nvGrpSpPr>
            <p:cNvPr id="48" name="组合 47"/>
            <p:cNvGrpSpPr/>
            <p:nvPr/>
          </p:nvGrpSpPr>
          <p:grpSpPr>
            <a:xfrm>
              <a:off x="2816462" y="403136"/>
              <a:ext cx="2330427" cy="899144"/>
              <a:chOff x="2758539" y="349904"/>
              <a:chExt cx="2330427" cy="899144"/>
            </a:xfrm>
          </p:grpSpPr>
          <p:grpSp>
            <p:nvGrpSpPr>
              <p:cNvPr id="52" name="组合 51"/>
              <p:cNvGrpSpPr/>
              <p:nvPr/>
            </p:nvGrpSpPr>
            <p:grpSpPr>
              <a:xfrm>
                <a:off x="2758539" y="349904"/>
                <a:ext cx="2330427" cy="899144"/>
                <a:chOff x="3127094" y="518364"/>
                <a:chExt cx="1786796" cy="689395"/>
              </a:xfrm>
            </p:grpSpPr>
            <p:sp>
              <p:nvSpPr>
                <p:cNvPr id="55" name="圆角矩形 54"/>
                <p:cNvSpPr/>
                <p:nvPr/>
              </p:nvSpPr>
              <p:spPr>
                <a:xfrm>
                  <a:off x="3358903" y="667983"/>
                  <a:ext cx="1554987" cy="434877"/>
                </a:xfrm>
                <a:prstGeom prst="roundRect">
                  <a:avLst>
                    <a:gd name="adj" fmla="val 48539"/>
                  </a:avLst>
                </a:prstGeom>
                <a:solidFill>
                  <a:srgbClr val="026BA5"/>
                </a:solidFill>
                <a:ln w="28575">
                  <a:solidFill>
                    <a:schemeClr val="bg1"/>
                  </a:solidFill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56" name="Group 2261"/>
                <p:cNvGrpSpPr/>
                <p:nvPr/>
              </p:nvGrpSpPr>
              <p:grpSpPr>
                <a:xfrm flipH="1">
                  <a:off x="3127094" y="518364"/>
                  <a:ext cx="689395" cy="689395"/>
                  <a:chOff x="-2" y="-1"/>
                  <a:chExt cx="877274" cy="877273"/>
                </a:xfrm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grpSpPr>
              <p:sp>
                <p:nvSpPr>
                  <p:cNvPr id="57" name="Shape 2248"/>
                  <p:cNvSpPr/>
                  <p:nvPr/>
                </p:nvSpPr>
                <p:spPr>
                  <a:xfrm>
                    <a:off x="-2" y="-1"/>
                    <a:ext cx="877274" cy="877273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19679" h="19679" extrusionOk="0">
                        <a:moveTo>
                          <a:pt x="16796" y="2882"/>
                        </a:moveTo>
                        <a:cubicBezTo>
                          <a:pt x="20639" y="6724"/>
                          <a:pt x="20639" y="12954"/>
                          <a:pt x="16796" y="16796"/>
                        </a:cubicBezTo>
                        <a:cubicBezTo>
                          <a:pt x="12954" y="20639"/>
                          <a:pt x="6724" y="20639"/>
                          <a:pt x="2882" y="16796"/>
                        </a:cubicBezTo>
                        <a:cubicBezTo>
                          <a:pt x="-961" y="12954"/>
                          <a:pt x="-961" y="6724"/>
                          <a:pt x="2882" y="2882"/>
                        </a:cubicBezTo>
                        <a:cubicBezTo>
                          <a:pt x="6724" y="-961"/>
                          <a:pt x="12954" y="-961"/>
                          <a:pt x="16796" y="2882"/>
                        </a:cubicBezTo>
                        <a:close/>
                      </a:path>
                    </a:pathLst>
                  </a:custGeom>
                  <a:solidFill>
                    <a:srgbClr val="026BA5"/>
                  </a:solidFill>
                  <a:ln w="28575" cap="flat">
                    <a:solidFill>
                      <a:schemeClr val="bg1"/>
                    </a:solidFill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/>
                  </a:p>
                </p:txBody>
              </p:sp>
              <p:sp>
                <p:nvSpPr>
                  <p:cNvPr id="58" name="Shape 2258"/>
                  <p:cNvSpPr/>
                  <p:nvPr/>
                </p:nvSpPr>
                <p:spPr>
                  <a:xfrm>
                    <a:off x="549890" y="549890"/>
                    <a:ext cx="49604" cy="49605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4168" y="0"/>
                        </a:moveTo>
                        <a:cubicBezTo>
                          <a:pt x="3032" y="1516"/>
                          <a:pt x="1516" y="3032"/>
                          <a:pt x="0" y="4547"/>
                        </a:cubicBezTo>
                        <a:cubicBezTo>
                          <a:pt x="17053" y="21600"/>
                          <a:pt x="17053" y="21600"/>
                          <a:pt x="17053" y="21600"/>
                        </a:cubicBezTo>
                        <a:cubicBezTo>
                          <a:pt x="18568" y="20084"/>
                          <a:pt x="20084" y="18947"/>
                          <a:pt x="21600" y="17432"/>
                        </a:cubicBezTo>
                        <a:cubicBezTo>
                          <a:pt x="4168" y="0"/>
                          <a:pt x="4168" y="0"/>
                          <a:pt x="4168" y="0"/>
                        </a:cubicBezTo>
                      </a:path>
                    </a:pathLst>
                  </a:custGeom>
                  <a:solidFill>
                    <a:srgbClr val="C4C6CA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/>
                  </a:p>
                </p:txBody>
              </p:sp>
            </p:grpSp>
          </p:grpSp>
          <p:sp>
            <p:nvSpPr>
              <p:cNvPr id="54" name="文本框 53"/>
              <p:cNvSpPr txBox="1"/>
              <p:nvPr/>
            </p:nvSpPr>
            <p:spPr>
              <a:xfrm>
                <a:off x="3591916" y="539466"/>
                <a:ext cx="1365940" cy="615454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square" rtlCol="0" anchor="t">
                <a:noAutofit/>
                <a:scene3d>
                  <a:camera prst="orthographicFront"/>
                  <a:lightRig rig="threePt" dir="t"/>
                </a:scene3d>
                <a:sp3d>
                  <a:bevelT w="0" h="0"/>
                  <a:bevelB w="0" h="0"/>
                </a:sp3d>
              </a:bodyPr>
              <a:lstStyle/>
              <a:p>
                <a:pPr algn="ctr"/>
                <a:r>
                  <a:rPr lang="zh-CN" altLang="en-US" sz="24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  <a:sym typeface="+mn-ea"/>
                  </a:rPr>
                  <a:t>压</a:t>
                </a:r>
                <a:r>
                  <a:rPr lang="zh-CN" altLang="en-US" sz="2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  <a:sym typeface="+mn-ea"/>
                  </a:rPr>
                  <a:t>力</a:t>
                </a:r>
                <a:endPara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49" name="Shape 25434"/>
            <p:cNvSpPr/>
            <p:nvPr/>
          </p:nvSpPr>
          <p:spPr>
            <a:xfrm>
              <a:off x="2997631" y="566701"/>
              <a:ext cx="536808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9149001" y="2272924"/>
            <a:ext cx="2134198" cy="1647139"/>
            <a:chOff x="9149001" y="2272924"/>
            <a:chExt cx="2134198" cy="1647139"/>
          </a:xfrm>
        </p:grpSpPr>
        <p:grpSp>
          <p:nvGrpSpPr>
            <p:cNvPr id="113" name="组合 112"/>
            <p:cNvGrpSpPr/>
            <p:nvPr/>
          </p:nvGrpSpPr>
          <p:grpSpPr>
            <a:xfrm>
              <a:off x="9149001" y="2272924"/>
              <a:ext cx="1673838" cy="1647139"/>
              <a:chOff x="9551401" y="2208243"/>
              <a:chExt cx="1673838" cy="1647139"/>
            </a:xfrm>
          </p:grpSpPr>
          <p:grpSp>
            <p:nvGrpSpPr>
              <p:cNvPr id="26" name="组合 25"/>
              <p:cNvGrpSpPr/>
              <p:nvPr/>
            </p:nvGrpSpPr>
            <p:grpSpPr>
              <a:xfrm>
                <a:off x="10621293" y="2208243"/>
                <a:ext cx="603946" cy="1647139"/>
                <a:chOff x="10677854" y="1729231"/>
                <a:chExt cx="603946" cy="1647139"/>
              </a:xfrm>
            </p:grpSpPr>
            <p:cxnSp>
              <p:nvCxnSpPr>
                <p:cNvPr id="42" name="直接连接符 41"/>
                <p:cNvCxnSpPr/>
                <p:nvPr/>
              </p:nvCxnSpPr>
              <p:spPr>
                <a:xfrm flipH="1">
                  <a:off x="10677854" y="1729231"/>
                  <a:ext cx="8285" cy="1647139"/>
                </a:xfrm>
                <a:prstGeom prst="line">
                  <a:avLst/>
                </a:prstGeom>
                <a:effectLst/>
              </p:spPr>
              <p:style>
                <a:lnRef idx="3">
                  <a:schemeClr val="dk1"/>
                </a:lnRef>
                <a:fillRef idx="0">
                  <a:schemeClr val="dk1"/>
                </a:fillRef>
                <a:effectRef idx="2">
                  <a:schemeClr val="dk1"/>
                </a:effectRef>
                <a:fontRef idx="minor">
                  <a:schemeClr val="tx1"/>
                </a:fontRef>
              </p:style>
            </p:cxnSp>
            <p:sp>
              <p:nvSpPr>
                <p:cNvPr id="45" name="矩形 44"/>
                <p:cNvSpPr/>
                <p:nvPr/>
              </p:nvSpPr>
              <p:spPr>
                <a:xfrm>
                  <a:off x="10704993" y="2228623"/>
                  <a:ext cx="576807" cy="516632"/>
                </a:xfrm>
                <a:prstGeom prst="rect">
                  <a:avLst/>
                </a:prstGeom>
                <a:solidFill>
                  <a:schemeClr val="bg2">
                    <a:lumMod val="75000"/>
                  </a:schemeClr>
                </a:solidFill>
                <a:ln w="31750">
                  <a:solidFill>
                    <a:schemeClr val="bg2">
                      <a:lumMod val="50000"/>
                    </a:schemeClr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3200" b="1">
                    <a:solidFill>
                      <a:srgbClr val="C00000"/>
                    </a:solidFill>
                    <a:latin typeface="隶书" panose="02010509060101010101" pitchFamily="49" charset="-122"/>
                    <a:ea typeface="隶书" panose="02010509060101010101" pitchFamily="49" charset="-122"/>
                  </a:endParaRPr>
                </a:p>
              </p:txBody>
            </p:sp>
          </p:grpSp>
          <p:cxnSp>
            <p:nvCxnSpPr>
              <p:cNvPr id="71" name="直接箭头连接符 70"/>
              <p:cNvCxnSpPr/>
              <p:nvPr/>
            </p:nvCxnSpPr>
            <p:spPr>
              <a:xfrm flipH="1">
                <a:off x="9860459" y="3023545"/>
                <a:ext cx="756691" cy="8267"/>
              </a:xfrm>
              <a:prstGeom prst="straightConnector1">
                <a:avLst/>
              </a:prstGeom>
              <a:ln w="19050">
                <a:solidFill>
                  <a:srgbClr val="FF0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5" name="文本框 74"/>
              <p:cNvSpPr txBox="1"/>
              <p:nvPr/>
            </p:nvSpPr>
            <p:spPr>
              <a:xfrm>
                <a:off x="9551401" y="2854935"/>
                <a:ext cx="30491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i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</a:t>
                </a:r>
                <a:endParaRPr lang="zh-CN" altLang="en-US" i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69" name="组合 68"/>
              <p:cNvGrpSpPr/>
              <p:nvPr/>
            </p:nvGrpSpPr>
            <p:grpSpPr>
              <a:xfrm>
                <a:off x="10529053" y="2929899"/>
                <a:ext cx="88098" cy="105977"/>
                <a:chOff x="6350409" y="711674"/>
                <a:chExt cx="154086" cy="123260"/>
              </a:xfrm>
            </p:grpSpPr>
            <p:cxnSp>
              <p:nvCxnSpPr>
                <p:cNvPr id="53" name="直接连接符 52"/>
                <p:cNvCxnSpPr/>
                <p:nvPr/>
              </p:nvCxnSpPr>
              <p:spPr>
                <a:xfrm>
                  <a:off x="6350409" y="711674"/>
                  <a:ext cx="154086" cy="0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9" name="直接连接符 78"/>
                <p:cNvCxnSpPr/>
                <p:nvPr/>
              </p:nvCxnSpPr>
              <p:spPr>
                <a:xfrm>
                  <a:off x="6350409" y="711674"/>
                  <a:ext cx="1628" cy="123260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cxnSp>
          <p:nvCxnSpPr>
            <p:cNvPr id="6" name="直接箭头连接符 5"/>
            <p:cNvCxnSpPr/>
            <p:nvPr/>
          </p:nvCxnSpPr>
          <p:spPr>
            <a:xfrm flipH="1">
              <a:off x="10840140" y="3078008"/>
              <a:ext cx="443059" cy="0"/>
            </a:xfrm>
            <a:prstGeom prst="straightConnector1">
              <a:avLst/>
            </a:prstGeom>
            <a:ln w="571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1" name="文本框 60"/>
          <p:cNvSpPr txBox="1"/>
          <p:nvPr/>
        </p:nvSpPr>
        <p:spPr>
          <a:xfrm>
            <a:off x="3293030" y="1515558"/>
            <a:ext cx="45500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1. </a:t>
            </a:r>
            <a:r>
              <a:rPr lang="zh-CN" altLang="en-US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压力：垂直作用在物体表面上的力</a:t>
            </a:r>
            <a:endParaRPr lang="zh-CN" altLang="en-US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3337710" y="4385551"/>
            <a:ext cx="21392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2. </a:t>
            </a:r>
            <a:r>
              <a:rPr lang="zh-CN" altLang="en-US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压力与重力</a:t>
            </a:r>
            <a:endParaRPr lang="zh-CN" altLang="en-US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3390137" y="4965120"/>
            <a:ext cx="52208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000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000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）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压力与重力是不同的两类力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3346515" y="5488382"/>
            <a:ext cx="64782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000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000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）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压力可以由重力引起，也可以与重力无关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8" name="椭圆 67"/>
          <p:cNvSpPr/>
          <p:nvPr/>
        </p:nvSpPr>
        <p:spPr>
          <a:xfrm flipH="1">
            <a:off x="7206821" y="3064798"/>
            <a:ext cx="45719" cy="45719"/>
          </a:xfrm>
          <a:prstGeom prst="ellipse">
            <a:avLst/>
          </a:prstGeom>
          <a:gradFill flip="none" rotWithShape="1">
            <a:gsLst>
              <a:gs pos="100000">
                <a:schemeClr val="bg1">
                  <a:lumMod val="75000"/>
                  <a:lumOff val="25000"/>
                </a:schemeClr>
              </a:gs>
              <a:gs pos="0">
                <a:schemeClr val="bg1">
                  <a:lumMod val="75000"/>
                </a:schemeClr>
              </a:gs>
            </a:gsLst>
            <a:lin ang="2700000" scaled="1"/>
            <a:tileRect/>
          </a:gradFill>
          <a:ln w="31750">
            <a:solidFill>
              <a:srgbClr val="00B05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>
              <a:solidFill>
                <a:srgbClr val="FF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70" name="椭圆 69"/>
          <p:cNvSpPr/>
          <p:nvPr/>
        </p:nvSpPr>
        <p:spPr>
          <a:xfrm flipH="1">
            <a:off x="10187239" y="3065366"/>
            <a:ext cx="45719" cy="45719"/>
          </a:xfrm>
          <a:prstGeom prst="ellipse">
            <a:avLst/>
          </a:prstGeom>
          <a:gradFill flip="none" rotWithShape="1">
            <a:gsLst>
              <a:gs pos="100000">
                <a:schemeClr val="bg1">
                  <a:lumMod val="75000"/>
                  <a:lumOff val="25000"/>
                </a:schemeClr>
              </a:gs>
              <a:gs pos="0">
                <a:schemeClr val="bg1">
                  <a:lumMod val="75000"/>
                </a:schemeClr>
              </a:gs>
            </a:gsLst>
            <a:lin ang="2700000" scaled="1"/>
            <a:tileRect/>
          </a:gradFill>
          <a:ln w="31750">
            <a:solidFill>
              <a:srgbClr val="00B05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>
              <a:solidFill>
                <a:srgbClr val="FF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1799" y="5409103"/>
            <a:ext cx="1281177" cy="1359249"/>
          </a:xfrm>
          <a:prstGeom prst="rect">
            <a:avLst/>
          </a:prstGeom>
        </p:spPr>
      </p:pic>
      <p:pic>
        <p:nvPicPr>
          <p:cNvPr id="72" name="图片 7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56" y="1415846"/>
            <a:ext cx="1572904" cy="658425"/>
          </a:xfrm>
          <a:prstGeom prst="rect">
            <a:avLst/>
          </a:prstGeom>
        </p:spPr>
      </p:pic>
      <p:pic>
        <p:nvPicPr>
          <p:cNvPr id="76" name="图片 7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1" y="556374"/>
            <a:ext cx="1572904" cy="658425"/>
          </a:xfrm>
          <a:prstGeom prst="rect">
            <a:avLst/>
          </a:prstGeom>
        </p:spPr>
      </p:pic>
      <p:sp>
        <p:nvSpPr>
          <p:cNvPr id="77" name="文本框 76"/>
          <p:cNvSpPr txBox="1"/>
          <p:nvPr/>
        </p:nvSpPr>
        <p:spPr>
          <a:xfrm>
            <a:off x="168482" y="1468834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知识讲解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8" name="文本框 77"/>
          <p:cNvSpPr txBox="1"/>
          <p:nvPr/>
        </p:nvSpPr>
        <p:spPr>
          <a:xfrm>
            <a:off x="157749" y="630095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新</a:t>
            </a:r>
            <a:r>
              <a:rPr lang="zh-CN" alt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课引入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80" name="组合 79"/>
          <p:cNvGrpSpPr/>
          <p:nvPr/>
        </p:nvGrpSpPr>
        <p:grpSpPr>
          <a:xfrm>
            <a:off x="96056" y="2275316"/>
            <a:ext cx="1572904" cy="658425"/>
            <a:chOff x="3142451" y="548680"/>
            <a:chExt cx="1572904" cy="658425"/>
          </a:xfrm>
        </p:grpSpPr>
        <p:pic>
          <p:nvPicPr>
            <p:cNvPr id="81" name="图片 80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3" name="文本框 8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96056" y="3994254"/>
            <a:ext cx="1572904" cy="658425"/>
            <a:chOff x="3142451" y="548680"/>
            <a:chExt cx="1572904" cy="658425"/>
          </a:xfrm>
        </p:grpSpPr>
        <p:pic>
          <p:nvPicPr>
            <p:cNvPr id="98" name="图片 97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99" name="文本框 9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02" name="组合 101"/>
          <p:cNvGrpSpPr/>
          <p:nvPr/>
        </p:nvGrpSpPr>
        <p:grpSpPr>
          <a:xfrm>
            <a:off x="96056" y="3134785"/>
            <a:ext cx="1572904" cy="658425"/>
            <a:chOff x="3142451" y="548680"/>
            <a:chExt cx="1572904" cy="658425"/>
          </a:xfrm>
        </p:grpSpPr>
        <p:pic>
          <p:nvPicPr>
            <p:cNvPr id="103" name="图片 102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04" name="文本框 10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</a:t>
              </a:r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堂</a:t>
              </a:r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练习</a:t>
              </a:r>
            </a:p>
          </p:txBody>
        </p:sp>
      </p:grpSp>
      <p:grpSp>
        <p:nvGrpSpPr>
          <p:cNvPr id="105" name="组合 104"/>
          <p:cNvGrpSpPr/>
          <p:nvPr/>
        </p:nvGrpSpPr>
        <p:grpSpPr>
          <a:xfrm>
            <a:off x="96056" y="5713109"/>
            <a:ext cx="1572699" cy="658339"/>
            <a:chOff x="3142451" y="548680"/>
            <a:chExt cx="1572904" cy="658425"/>
          </a:xfrm>
        </p:grpSpPr>
        <p:pic>
          <p:nvPicPr>
            <p:cNvPr id="108" name="图片 107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09" name="文本框 10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110" name="组合 109"/>
          <p:cNvGrpSpPr/>
          <p:nvPr/>
        </p:nvGrpSpPr>
        <p:grpSpPr>
          <a:xfrm>
            <a:off x="96056" y="4853723"/>
            <a:ext cx="1572699" cy="658339"/>
            <a:chOff x="3142451" y="548680"/>
            <a:chExt cx="1572904" cy="658425"/>
          </a:xfrm>
        </p:grpSpPr>
        <p:pic>
          <p:nvPicPr>
            <p:cNvPr id="111" name="图片 110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15" name="文本框 114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442994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/>
      <p:bldP spid="62" grpId="0"/>
      <p:bldP spid="66" grpId="0"/>
      <p:bldP spid="67" grpId="0"/>
      <p:bldP spid="68" grpId="0" animBg="1"/>
      <p:bldP spid="7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文本框 64"/>
          <p:cNvSpPr txBox="1"/>
          <p:nvPr/>
        </p:nvSpPr>
        <p:spPr>
          <a:xfrm>
            <a:off x="3532180" y="5331199"/>
            <a:ext cx="4498947" cy="1015663"/>
          </a:xfrm>
          <a:prstGeom prst="rect">
            <a:avLst/>
          </a:prstGeom>
          <a:noFill/>
          <a:ln>
            <a:noFill/>
            <a:prstDash val="dash"/>
          </a:ln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当物体静置在水平面上且无其他外力作用时，它所受的重力与它施加于另一物体的压力大小相等</a:t>
            </a:r>
            <a:endParaRPr lang="zh-CN" altLang="en-US" sz="2000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41387" y="4396056"/>
            <a:ext cx="1380167" cy="1493767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3442684" y="4687942"/>
            <a:ext cx="4369294" cy="1838100"/>
            <a:chOff x="3442684" y="4687942"/>
            <a:chExt cx="4369294" cy="1838100"/>
          </a:xfrm>
        </p:grpSpPr>
        <p:sp>
          <p:nvSpPr>
            <p:cNvPr id="67" name="圆角矩形 66"/>
            <p:cNvSpPr/>
            <p:nvPr/>
          </p:nvSpPr>
          <p:spPr>
            <a:xfrm>
              <a:off x="3442684" y="4986344"/>
              <a:ext cx="4369294" cy="1539698"/>
            </a:xfrm>
            <a:prstGeom prst="roundRect">
              <a:avLst/>
            </a:prstGeom>
            <a:noFill/>
            <a:ln w="19050">
              <a:solidFill>
                <a:schemeClr val="accent1">
                  <a:lumMod val="75000"/>
                </a:schemeClr>
              </a:solidFill>
              <a:prstDash val="sys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b="1" dirty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pic>
          <p:nvPicPr>
            <p:cNvPr id="72" name="图片 71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58307" y="4687942"/>
              <a:ext cx="493049" cy="493049"/>
            </a:xfrm>
            <a:prstGeom prst="rect">
              <a:avLst/>
            </a:prstGeom>
          </p:spPr>
        </p:pic>
      </p:grpSp>
      <p:grpSp>
        <p:nvGrpSpPr>
          <p:cNvPr id="3" name="组合 2"/>
          <p:cNvGrpSpPr/>
          <p:nvPr/>
        </p:nvGrpSpPr>
        <p:grpSpPr>
          <a:xfrm>
            <a:off x="8048918" y="5894687"/>
            <a:ext cx="1748150" cy="646331"/>
            <a:chOff x="8048918" y="5894687"/>
            <a:chExt cx="1748150" cy="646331"/>
          </a:xfrm>
        </p:grpSpPr>
        <p:sp>
          <p:nvSpPr>
            <p:cNvPr id="6" name="文本框 5"/>
            <p:cNvSpPr txBox="1"/>
            <p:nvPr/>
          </p:nvSpPr>
          <p:spPr>
            <a:xfrm>
              <a:off x="8048918" y="5894687"/>
              <a:ext cx="174815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同学对地面的压力</a:t>
              </a:r>
              <a:endParaRPr lang="zh-CN" altLang="en-US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8503053" y="6171686"/>
              <a:ext cx="122009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rgbClr val="0070C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等于</a:t>
              </a:r>
              <a:r>
                <a:rPr lang="en-US" altLang="zh-CN" i="1" dirty="0" smtClean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G</a:t>
              </a:r>
              <a:r>
                <a:rPr lang="zh-CN" altLang="en-US" sz="1200" dirty="0" smtClean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人</a:t>
              </a:r>
              <a:endParaRPr lang="zh-CN" altLang="en-US" sz="105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9966092" y="5889823"/>
            <a:ext cx="1954575" cy="651614"/>
            <a:chOff x="9966092" y="5889823"/>
            <a:chExt cx="1954575" cy="651614"/>
          </a:xfrm>
        </p:grpSpPr>
        <p:sp>
          <p:nvSpPr>
            <p:cNvPr id="7" name="文本框 6"/>
            <p:cNvSpPr txBox="1"/>
            <p:nvPr/>
          </p:nvSpPr>
          <p:spPr>
            <a:xfrm>
              <a:off x="9966092" y="5889823"/>
              <a:ext cx="195457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自行车对地面的压力</a:t>
              </a:r>
              <a:endParaRPr lang="zh-CN" altLang="en-US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3" name="文本框 72"/>
            <p:cNvSpPr txBox="1"/>
            <p:nvPr/>
          </p:nvSpPr>
          <p:spPr>
            <a:xfrm>
              <a:off x="10441555" y="6172105"/>
              <a:ext cx="122009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rgbClr val="0070C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等于</a:t>
              </a:r>
              <a:r>
                <a:rPr lang="en-US" altLang="zh-CN" i="1" dirty="0" smtClean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G</a:t>
              </a:r>
              <a:r>
                <a:rPr lang="zh-CN" altLang="en-US" sz="1200" dirty="0" smtClean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总</a:t>
              </a:r>
              <a:endParaRPr lang="zh-CN" altLang="en-US" sz="12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3337709" y="437088"/>
            <a:ext cx="1973158" cy="735410"/>
            <a:chOff x="2816462" y="403136"/>
            <a:chExt cx="2330427" cy="899144"/>
          </a:xfrm>
        </p:grpSpPr>
        <p:grpSp>
          <p:nvGrpSpPr>
            <p:cNvPr id="75" name="组合 74"/>
            <p:cNvGrpSpPr/>
            <p:nvPr/>
          </p:nvGrpSpPr>
          <p:grpSpPr>
            <a:xfrm>
              <a:off x="2816462" y="403136"/>
              <a:ext cx="2330427" cy="899144"/>
              <a:chOff x="2758539" y="349904"/>
              <a:chExt cx="2330427" cy="899144"/>
            </a:xfrm>
          </p:grpSpPr>
          <p:grpSp>
            <p:nvGrpSpPr>
              <p:cNvPr id="77" name="组合 76"/>
              <p:cNvGrpSpPr/>
              <p:nvPr/>
            </p:nvGrpSpPr>
            <p:grpSpPr>
              <a:xfrm>
                <a:off x="2758539" y="349904"/>
                <a:ext cx="2330427" cy="899144"/>
                <a:chOff x="3127094" y="518364"/>
                <a:chExt cx="1786796" cy="689395"/>
              </a:xfrm>
            </p:grpSpPr>
            <p:sp>
              <p:nvSpPr>
                <p:cNvPr id="79" name="圆角矩形 78"/>
                <p:cNvSpPr/>
                <p:nvPr/>
              </p:nvSpPr>
              <p:spPr>
                <a:xfrm>
                  <a:off x="3358903" y="667983"/>
                  <a:ext cx="1554987" cy="434877"/>
                </a:xfrm>
                <a:prstGeom prst="roundRect">
                  <a:avLst>
                    <a:gd name="adj" fmla="val 48539"/>
                  </a:avLst>
                </a:prstGeom>
                <a:solidFill>
                  <a:srgbClr val="026BA5"/>
                </a:solidFill>
                <a:ln w="28575">
                  <a:solidFill>
                    <a:schemeClr val="bg1"/>
                  </a:solidFill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80" name="Group 2261"/>
                <p:cNvGrpSpPr/>
                <p:nvPr/>
              </p:nvGrpSpPr>
              <p:grpSpPr>
                <a:xfrm flipH="1">
                  <a:off x="3127094" y="518364"/>
                  <a:ext cx="689395" cy="689395"/>
                  <a:chOff x="-2" y="-1"/>
                  <a:chExt cx="877274" cy="877273"/>
                </a:xfrm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grpSpPr>
              <p:sp>
                <p:nvSpPr>
                  <p:cNvPr id="81" name="Shape 2248"/>
                  <p:cNvSpPr/>
                  <p:nvPr/>
                </p:nvSpPr>
                <p:spPr>
                  <a:xfrm>
                    <a:off x="-2" y="-1"/>
                    <a:ext cx="877274" cy="877273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19679" h="19679" extrusionOk="0">
                        <a:moveTo>
                          <a:pt x="16796" y="2882"/>
                        </a:moveTo>
                        <a:cubicBezTo>
                          <a:pt x="20639" y="6724"/>
                          <a:pt x="20639" y="12954"/>
                          <a:pt x="16796" y="16796"/>
                        </a:cubicBezTo>
                        <a:cubicBezTo>
                          <a:pt x="12954" y="20639"/>
                          <a:pt x="6724" y="20639"/>
                          <a:pt x="2882" y="16796"/>
                        </a:cubicBezTo>
                        <a:cubicBezTo>
                          <a:pt x="-961" y="12954"/>
                          <a:pt x="-961" y="6724"/>
                          <a:pt x="2882" y="2882"/>
                        </a:cubicBezTo>
                        <a:cubicBezTo>
                          <a:pt x="6724" y="-961"/>
                          <a:pt x="12954" y="-961"/>
                          <a:pt x="16796" y="2882"/>
                        </a:cubicBezTo>
                        <a:close/>
                      </a:path>
                    </a:pathLst>
                  </a:custGeom>
                  <a:solidFill>
                    <a:srgbClr val="026BA5"/>
                  </a:solidFill>
                  <a:ln w="28575" cap="flat">
                    <a:solidFill>
                      <a:schemeClr val="bg1"/>
                    </a:solidFill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/>
                  </a:p>
                </p:txBody>
              </p:sp>
              <p:sp>
                <p:nvSpPr>
                  <p:cNvPr id="83" name="Shape 2258"/>
                  <p:cNvSpPr/>
                  <p:nvPr/>
                </p:nvSpPr>
                <p:spPr>
                  <a:xfrm>
                    <a:off x="549890" y="549890"/>
                    <a:ext cx="49604" cy="49605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4168" y="0"/>
                        </a:moveTo>
                        <a:cubicBezTo>
                          <a:pt x="3032" y="1516"/>
                          <a:pt x="1516" y="3032"/>
                          <a:pt x="0" y="4547"/>
                        </a:cubicBezTo>
                        <a:cubicBezTo>
                          <a:pt x="17053" y="21600"/>
                          <a:pt x="17053" y="21600"/>
                          <a:pt x="17053" y="21600"/>
                        </a:cubicBezTo>
                        <a:cubicBezTo>
                          <a:pt x="18568" y="20084"/>
                          <a:pt x="20084" y="18947"/>
                          <a:pt x="21600" y="17432"/>
                        </a:cubicBezTo>
                        <a:cubicBezTo>
                          <a:pt x="4168" y="0"/>
                          <a:pt x="4168" y="0"/>
                          <a:pt x="4168" y="0"/>
                        </a:cubicBezTo>
                      </a:path>
                    </a:pathLst>
                  </a:custGeom>
                  <a:solidFill>
                    <a:srgbClr val="C4C6CA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/>
                  </a:p>
                </p:txBody>
              </p:sp>
            </p:grpSp>
          </p:grpSp>
          <p:sp>
            <p:nvSpPr>
              <p:cNvPr id="78" name="文本框 77"/>
              <p:cNvSpPr txBox="1"/>
              <p:nvPr/>
            </p:nvSpPr>
            <p:spPr>
              <a:xfrm>
                <a:off x="3591916" y="539466"/>
                <a:ext cx="1365940" cy="615454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square" rtlCol="0" anchor="t">
                <a:noAutofit/>
                <a:scene3d>
                  <a:camera prst="orthographicFront"/>
                  <a:lightRig rig="threePt" dir="t"/>
                </a:scene3d>
                <a:sp3d>
                  <a:bevelT w="0" h="0"/>
                  <a:bevelB w="0" h="0"/>
                </a:sp3d>
              </a:bodyPr>
              <a:lstStyle/>
              <a:p>
                <a:pPr algn="ctr"/>
                <a:r>
                  <a:rPr lang="zh-CN" altLang="en-US" sz="24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  <a:sym typeface="+mn-ea"/>
                  </a:rPr>
                  <a:t>压</a:t>
                </a:r>
                <a:r>
                  <a:rPr lang="zh-CN" altLang="en-US" sz="2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  <a:sym typeface="+mn-ea"/>
                  </a:rPr>
                  <a:t>力</a:t>
                </a:r>
                <a:endPara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76" name="Shape 25434"/>
            <p:cNvSpPr/>
            <p:nvPr/>
          </p:nvSpPr>
          <p:spPr>
            <a:xfrm>
              <a:off x="2997631" y="566701"/>
              <a:ext cx="536808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/>
            </a:p>
          </p:txBody>
        </p:sp>
      </p:grpSp>
      <p:pic>
        <p:nvPicPr>
          <p:cNvPr id="10" name="图片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15603" y="4293388"/>
            <a:ext cx="733607" cy="1652936"/>
          </a:xfrm>
          <a:prstGeom prst="rect">
            <a:avLst/>
          </a:prstGeom>
        </p:spPr>
      </p:pic>
      <p:graphicFrame>
        <p:nvGraphicFramePr>
          <p:cNvPr id="11" name="表格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1640875"/>
              </p:ext>
            </p:extLst>
          </p:nvPr>
        </p:nvGraphicFramePr>
        <p:xfrm>
          <a:off x="3442684" y="1359000"/>
          <a:ext cx="8359243" cy="28698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25748"/>
                <a:gridCol w="1276134"/>
                <a:gridCol w="2988297"/>
                <a:gridCol w="3469064"/>
              </a:tblGrid>
              <a:tr h="575492">
                <a:tc grid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zh-CN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dirty="0" smtClean="0"/>
                        <a:t>压力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dirty="0" smtClean="0"/>
                        <a:t>重力</a:t>
                      </a:r>
                      <a:endParaRPr lang="zh-CN" altLang="en-US" dirty="0"/>
                    </a:p>
                  </a:txBody>
                  <a:tcPr/>
                </a:tc>
              </a:tr>
              <a:tr h="575492">
                <a:tc rowSpan="4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en-US" altLang="zh-CN" dirty="0" smtClean="0"/>
                    </a:p>
                    <a:p>
                      <a:pPr algn="ctr">
                        <a:lnSpc>
                          <a:spcPct val="150000"/>
                        </a:lnSpc>
                      </a:pPr>
                      <a:endParaRPr lang="en-US" altLang="zh-CN" dirty="0" smtClean="0"/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dirty="0" smtClean="0"/>
                        <a:t>区</a:t>
                      </a:r>
                      <a:endParaRPr lang="en-US" altLang="zh-CN" dirty="0" smtClean="0"/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dirty="0" smtClean="0"/>
                        <a:t>别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dirty="0" smtClean="0"/>
                        <a:t>定义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dirty="0" smtClean="0"/>
                        <a:t>垂直作用在物体表面上的力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dirty="0" smtClean="0"/>
                        <a:t>由于地球吸引而使物体受到的力</a:t>
                      </a:r>
                      <a:endParaRPr lang="zh-CN" altLang="en-US" dirty="0"/>
                    </a:p>
                  </a:txBody>
                  <a:tcPr/>
                </a:tc>
              </a:tr>
              <a:tr h="575492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dirty="0" smtClean="0"/>
                        <a:t>产生原因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dirty="0" smtClean="0"/>
                        <a:t>推、挤、压等都能产生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dirty="0" smtClean="0"/>
                        <a:t>地球吸引</a:t>
                      </a:r>
                      <a:endParaRPr lang="zh-CN" altLang="en-US" dirty="0"/>
                    </a:p>
                  </a:txBody>
                  <a:tcPr/>
                </a:tc>
              </a:tr>
              <a:tr h="567918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dirty="0" smtClean="0"/>
                        <a:t>方向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dirty="0" smtClean="0"/>
                        <a:t>垂直受力面指向被压物体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dirty="0" smtClean="0"/>
                        <a:t>竖直向下</a:t>
                      </a:r>
                      <a:endParaRPr lang="zh-CN" altLang="en-US" dirty="0"/>
                    </a:p>
                  </a:txBody>
                  <a:tcPr/>
                </a:tc>
              </a:tr>
              <a:tr h="575492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dirty="0" smtClean="0"/>
                        <a:t>作用点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dirty="0" smtClean="0"/>
                        <a:t>作用在被压物体表面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dirty="0" smtClean="0"/>
                        <a:t>重心</a:t>
                      </a:r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39" name="图片 3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56" y="1415846"/>
            <a:ext cx="1572904" cy="658425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1" y="556374"/>
            <a:ext cx="1572904" cy="658425"/>
          </a:xfrm>
          <a:prstGeom prst="rect">
            <a:avLst/>
          </a:prstGeom>
        </p:spPr>
      </p:pic>
      <p:sp>
        <p:nvSpPr>
          <p:cNvPr id="41" name="文本框 40"/>
          <p:cNvSpPr txBox="1"/>
          <p:nvPr/>
        </p:nvSpPr>
        <p:spPr>
          <a:xfrm>
            <a:off x="168482" y="1468834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知识讲解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157749" y="630095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新</a:t>
            </a:r>
            <a:r>
              <a:rPr lang="zh-CN" alt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课引入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96056" y="2275316"/>
            <a:ext cx="1572904" cy="658425"/>
            <a:chOff x="3142451" y="548680"/>
            <a:chExt cx="1572904" cy="658425"/>
          </a:xfrm>
        </p:grpSpPr>
        <p:pic>
          <p:nvPicPr>
            <p:cNvPr id="44" name="图片 43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5" name="文本框 44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96056" y="3994254"/>
            <a:ext cx="1572904" cy="658425"/>
            <a:chOff x="3142451" y="548680"/>
            <a:chExt cx="1572904" cy="658425"/>
          </a:xfrm>
        </p:grpSpPr>
        <p:pic>
          <p:nvPicPr>
            <p:cNvPr id="47" name="图片 46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8" name="文本框 47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96056" y="3134785"/>
            <a:ext cx="1572904" cy="658425"/>
            <a:chOff x="3142451" y="548680"/>
            <a:chExt cx="1572904" cy="658425"/>
          </a:xfrm>
        </p:grpSpPr>
        <p:pic>
          <p:nvPicPr>
            <p:cNvPr id="50" name="图片 49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1" name="文本框 50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</a:t>
              </a:r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堂</a:t>
              </a:r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练习</a:t>
              </a: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96056" y="5713109"/>
            <a:ext cx="1572699" cy="658339"/>
            <a:chOff x="3142451" y="548680"/>
            <a:chExt cx="1572904" cy="658425"/>
          </a:xfrm>
        </p:grpSpPr>
        <p:pic>
          <p:nvPicPr>
            <p:cNvPr id="53" name="图片 52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4" name="文本框 5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96056" y="4853723"/>
            <a:ext cx="1572699" cy="658339"/>
            <a:chOff x="3142451" y="548680"/>
            <a:chExt cx="1572904" cy="658425"/>
          </a:xfrm>
        </p:grpSpPr>
        <p:pic>
          <p:nvPicPr>
            <p:cNvPr id="56" name="图片 55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7" name="文本框 56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627130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par>
              <p:cTn id="34"/>
            </p:par>
          </p:childTnLst>
        </p:cTn>
      </p:par>
    </p:tnLst>
    <p:bldLst>
      <p:bldP spid="6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3253" y="557514"/>
            <a:ext cx="1214420" cy="121442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4892533" y="1449590"/>
            <a:ext cx="233910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tx2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压力作用的效果</a:t>
            </a:r>
            <a:endParaRPr lang="zh-CN" altLang="en-US" sz="2400" dirty="0"/>
          </a:p>
        </p:txBody>
      </p:sp>
      <p:sp>
        <p:nvSpPr>
          <p:cNvPr id="6" name="文本框 5"/>
          <p:cNvSpPr txBox="1"/>
          <p:nvPr/>
        </p:nvSpPr>
        <p:spPr>
          <a:xfrm rot="20588371">
            <a:off x="9173137" y="986385"/>
            <a:ext cx="19801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与压力大小有关？</a:t>
            </a:r>
            <a:endParaRPr lang="zh-CN" altLang="en-US" sz="2000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十六角星 2"/>
          <p:cNvSpPr/>
          <p:nvPr/>
        </p:nvSpPr>
        <p:spPr>
          <a:xfrm rot="20402533">
            <a:off x="3474060" y="620861"/>
            <a:ext cx="1941922" cy="888481"/>
          </a:xfrm>
          <a:prstGeom prst="star16">
            <a:avLst/>
          </a:prstGeom>
          <a:solidFill>
            <a:schemeClr val="tx2">
              <a:lumMod val="20000"/>
              <a:lumOff val="80000"/>
            </a:schemeClr>
          </a:solidFill>
          <a:ln w="317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rgbClr val="026BA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形变</a:t>
            </a:r>
            <a:endParaRPr lang="zh-CN" altLang="en-US" sz="2400" b="1" dirty="0">
              <a:solidFill>
                <a:srgbClr val="026BA5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0138" y="2688148"/>
            <a:ext cx="4134348" cy="275761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3985138" y="5575779"/>
            <a:ext cx="27243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凹陷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程度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不同的健身球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8069638" y="2074271"/>
            <a:ext cx="3652791" cy="3518877"/>
            <a:chOff x="7847699" y="2648209"/>
            <a:chExt cx="3652791" cy="3518877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955" b="5447"/>
            <a:stretch/>
          </p:blipFill>
          <p:spPr>
            <a:xfrm>
              <a:off x="7847699" y="3046416"/>
              <a:ext cx="3652791" cy="3120670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550463" y="2648209"/>
              <a:ext cx="939428" cy="986754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313428" y="2986175"/>
              <a:ext cx="1034185" cy="720796"/>
            </a:xfrm>
            <a:prstGeom prst="rect">
              <a:avLst/>
            </a:prstGeom>
          </p:spPr>
        </p:pic>
      </p:grpSp>
      <p:pic>
        <p:nvPicPr>
          <p:cNvPr id="13" name="图片 1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897674">
            <a:off x="8925581" y="5473533"/>
            <a:ext cx="464179" cy="210990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534705">
            <a:off x="11084842" y="5654949"/>
            <a:ext cx="464179" cy="210990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56" y="1415846"/>
            <a:ext cx="1572904" cy="658425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1" y="556374"/>
            <a:ext cx="1572904" cy="658425"/>
          </a:xfrm>
          <a:prstGeom prst="rect">
            <a:avLst/>
          </a:prstGeom>
        </p:spPr>
      </p:pic>
      <p:sp>
        <p:nvSpPr>
          <p:cNvPr id="34" name="文本框 33"/>
          <p:cNvSpPr txBox="1"/>
          <p:nvPr/>
        </p:nvSpPr>
        <p:spPr>
          <a:xfrm>
            <a:off x="168482" y="1468834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知识讲解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157749" y="630095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新</a:t>
            </a:r>
            <a:r>
              <a:rPr lang="zh-CN" alt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课引入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96056" y="2275316"/>
            <a:ext cx="1572904" cy="658425"/>
            <a:chOff x="3142451" y="548680"/>
            <a:chExt cx="1572904" cy="658425"/>
          </a:xfrm>
        </p:grpSpPr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9" name="文本框 3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96056" y="3994254"/>
            <a:ext cx="1572904" cy="658425"/>
            <a:chOff x="3142451" y="548680"/>
            <a:chExt cx="1572904" cy="658425"/>
          </a:xfrm>
        </p:grpSpPr>
        <p:pic>
          <p:nvPicPr>
            <p:cNvPr id="41" name="图片 40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2" name="文本框 41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96056" y="3134785"/>
            <a:ext cx="1572904" cy="658425"/>
            <a:chOff x="3142451" y="548680"/>
            <a:chExt cx="1572904" cy="658425"/>
          </a:xfrm>
        </p:grpSpPr>
        <p:pic>
          <p:nvPicPr>
            <p:cNvPr id="44" name="图片 43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5" name="文本框 44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</a:t>
              </a:r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堂</a:t>
              </a:r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练习</a:t>
              </a: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96056" y="5713109"/>
            <a:ext cx="1572699" cy="658339"/>
            <a:chOff x="3142451" y="548680"/>
            <a:chExt cx="1572904" cy="658425"/>
          </a:xfrm>
        </p:grpSpPr>
        <p:pic>
          <p:nvPicPr>
            <p:cNvPr id="47" name="图片 46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8" name="文本框 47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96056" y="4853723"/>
            <a:ext cx="1572699" cy="658339"/>
            <a:chOff x="3142451" y="548680"/>
            <a:chExt cx="1572904" cy="658425"/>
          </a:xfrm>
        </p:grpSpPr>
        <p:pic>
          <p:nvPicPr>
            <p:cNvPr id="50" name="图片 49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1" name="文本框 50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91382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par>
              <p:cTn id="59"/>
            </p:par>
          </p:childTnLst>
        </p:cTn>
      </p:par>
    </p:tnLst>
    <p:bldLst>
      <p:bldP spid="6" grpId="0"/>
      <p:bldP spid="3" grpId="0" animBg="1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3656" y="626475"/>
            <a:ext cx="1214420" cy="1214420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3905" y="2239914"/>
            <a:ext cx="4334671" cy="28681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1698" y="2278727"/>
            <a:ext cx="4229315" cy="28054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4217" y="2312933"/>
            <a:ext cx="1155667" cy="16003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3" name="椭圆 32"/>
          <p:cNvSpPr/>
          <p:nvPr/>
        </p:nvSpPr>
        <p:spPr>
          <a:xfrm>
            <a:off x="4290159" y="4200118"/>
            <a:ext cx="638489" cy="640038"/>
          </a:xfrm>
          <a:prstGeom prst="ellipse">
            <a:avLst/>
          </a:prstGeom>
          <a:noFill/>
          <a:ln w="19050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 rot="20677279">
            <a:off x="5055212" y="4353829"/>
            <a:ext cx="158370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尖尖的口器</a:t>
            </a:r>
            <a:endParaRPr lang="zh-CN" altLang="en-US" sz="2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 rot="1366978">
            <a:off x="8905393" y="3164444"/>
            <a:ext cx="158370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宽大的脚掌</a:t>
            </a:r>
            <a:endParaRPr lang="zh-CN" altLang="en-US" sz="2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195719" y="1214053"/>
            <a:ext cx="233910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tx2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压力作用的效果</a:t>
            </a:r>
            <a:endParaRPr lang="zh-CN" altLang="en-US" sz="2400" dirty="0"/>
          </a:p>
        </p:txBody>
      </p:sp>
      <p:sp>
        <p:nvSpPr>
          <p:cNvPr id="3" name="矩形 2"/>
          <p:cNvSpPr/>
          <p:nvPr/>
        </p:nvSpPr>
        <p:spPr>
          <a:xfrm>
            <a:off x="3227381" y="5160879"/>
            <a:ext cx="316764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小小的蚊子能轻而易举地用口器把皮肤刺破 </a:t>
            </a:r>
          </a:p>
        </p:txBody>
      </p:sp>
      <p:sp>
        <p:nvSpPr>
          <p:cNvPr id="4" name="矩形 3"/>
          <p:cNvSpPr/>
          <p:nvPr/>
        </p:nvSpPr>
        <p:spPr>
          <a:xfrm>
            <a:off x="8084697" y="5160879"/>
            <a:ext cx="295465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重重的骆驼却不会深陷沙中</a:t>
            </a:r>
          </a:p>
        </p:txBody>
      </p:sp>
      <p:sp>
        <p:nvSpPr>
          <p:cNvPr id="6" name="文本框 5"/>
          <p:cNvSpPr txBox="1"/>
          <p:nvPr/>
        </p:nvSpPr>
        <p:spPr>
          <a:xfrm rot="20712771">
            <a:off x="9279826" y="571089"/>
            <a:ext cx="210878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与受力面积有关？</a:t>
            </a:r>
            <a:endParaRPr lang="zh-CN" altLang="en-US" sz="2000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0741901">
            <a:off x="11114777" y="5337325"/>
            <a:ext cx="827409" cy="1412392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5400000">
            <a:off x="9839396" y="5418755"/>
            <a:ext cx="175807" cy="1543802"/>
          </a:xfrm>
          <a:prstGeom prst="rect">
            <a:avLst/>
          </a:prstGeom>
        </p:spPr>
      </p:pic>
      <p:sp>
        <p:nvSpPr>
          <p:cNvPr id="40" name="椭圆 39"/>
          <p:cNvSpPr/>
          <p:nvPr/>
        </p:nvSpPr>
        <p:spPr>
          <a:xfrm>
            <a:off x="10334217" y="5943500"/>
            <a:ext cx="473139" cy="494312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十六角星 36"/>
          <p:cNvSpPr/>
          <p:nvPr/>
        </p:nvSpPr>
        <p:spPr>
          <a:xfrm rot="20402533">
            <a:off x="3046154" y="572071"/>
            <a:ext cx="1941922" cy="888481"/>
          </a:xfrm>
          <a:prstGeom prst="star16">
            <a:avLst/>
          </a:prstGeom>
          <a:solidFill>
            <a:schemeClr val="tx2">
              <a:lumMod val="20000"/>
              <a:lumOff val="80000"/>
            </a:schemeClr>
          </a:solidFill>
          <a:ln w="317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rgbClr val="026BA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形变</a:t>
            </a:r>
            <a:endParaRPr lang="zh-CN" altLang="en-US" sz="2400" b="1" dirty="0">
              <a:solidFill>
                <a:srgbClr val="026BA5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8" name="椭圆 37"/>
          <p:cNvSpPr/>
          <p:nvPr/>
        </p:nvSpPr>
        <p:spPr>
          <a:xfrm>
            <a:off x="8831539" y="4192728"/>
            <a:ext cx="744718" cy="446673"/>
          </a:xfrm>
          <a:prstGeom prst="ellipse">
            <a:avLst/>
          </a:prstGeom>
          <a:noFill/>
          <a:ln w="19050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>
            <a:off x="8961488" y="5974954"/>
            <a:ext cx="473139" cy="494312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1" name="图片 4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56" y="1415846"/>
            <a:ext cx="1572904" cy="658425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1" y="556374"/>
            <a:ext cx="1572904" cy="658425"/>
          </a:xfrm>
          <a:prstGeom prst="rect">
            <a:avLst/>
          </a:prstGeom>
        </p:spPr>
      </p:pic>
      <p:sp>
        <p:nvSpPr>
          <p:cNvPr id="43" name="文本框 42"/>
          <p:cNvSpPr txBox="1"/>
          <p:nvPr/>
        </p:nvSpPr>
        <p:spPr>
          <a:xfrm>
            <a:off x="168482" y="1468834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知识讲解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157749" y="630095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新</a:t>
            </a:r>
            <a:r>
              <a:rPr lang="zh-CN" alt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课引入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96056" y="2275316"/>
            <a:ext cx="1572904" cy="658425"/>
            <a:chOff x="3142451" y="548680"/>
            <a:chExt cx="1572904" cy="658425"/>
          </a:xfrm>
        </p:grpSpPr>
        <p:pic>
          <p:nvPicPr>
            <p:cNvPr id="46" name="图片 45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7" name="文本框 4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96056" y="3994254"/>
            <a:ext cx="1572904" cy="658425"/>
            <a:chOff x="3142451" y="548680"/>
            <a:chExt cx="1572904" cy="658425"/>
          </a:xfrm>
        </p:grpSpPr>
        <p:pic>
          <p:nvPicPr>
            <p:cNvPr id="49" name="图片 48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0" name="文本框 4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96056" y="3134785"/>
            <a:ext cx="1572904" cy="658425"/>
            <a:chOff x="3142451" y="548680"/>
            <a:chExt cx="1572904" cy="658425"/>
          </a:xfrm>
        </p:grpSpPr>
        <p:pic>
          <p:nvPicPr>
            <p:cNvPr id="52" name="图片 51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3" name="文本框 5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</a:t>
              </a:r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堂</a:t>
              </a:r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练习</a:t>
              </a: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96056" y="5713109"/>
            <a:ext cx="1572699" cy="658339"/>
            <a:chOff x="3142451" y="548680"/>
            <a:chExt cx="1572904" cy="658425"/>
          </a:xfrm>
        </p:grpSpPr>
        <p:pic>
          <p:nvPicPr>
            <p:cNvPr id="55" name="图片 54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6" name="文本框 5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96056" y="4853723"/>
            <a:ext cx="1572699" cy="658339"/>
            <a:chOff x="3142451" y="548680"/>
            <a:chExt cx="1572904" cy="658425"/>
          </a:xfrm>
        </p:grpSpPr>
        <p:pic>
          <p:nvPicPr>
            <p:cNvPr id="58" name="图片 57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1" name="文本框 60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351005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par>
              <p:cTn id="97"/>
            </p:par>
          </p:childTnLst>
        </p:cTn>
      </p:par>
    </p:tnLst>
    <p:bldLst>
      <p:bldP spid="33" grpId="0" animBg="1"/>
      <p:bldP spid="5" grpId="0"/>
      <p:bldP spid="36" grpId="0"/>
      <p:bldP spid="3" grpId="0"/>
      <p:bldP spid="4" grpId="0"/>
      <p:bldP spid="6" grpId="0"/>
      <p:bldP spid="40" grpId="0" animBg="1"/>
      <p:bldP spid="37" grpId="0" animBg="1"/>
      <p:bldP spid="38" grpId="0" animBg="1"/>
      <p:bldP spid="39" grpId="0" animBg="1"/>
    </p:bldLst>
  </p:timing>
</p:sld>
</file>

<file path=ppt/theme/theme1.xml><?xml version="1.0" encoding="utf-8"?>
<a:theme xmlns:a="http://schemas.openxmlformats.org/drawingml/2006/main" name="主题1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100000">
              <a:schemeClr val="bg1">
                <a:lumMod val="75000"/>
                <a:lumOff val="25000"/>
              </a:schemeClr>
            </a:gs>
            <a:gs pos="0">
              <a:schemeClr val="bg1">
                <a:lumMod val="75000"/>
              </a:schemeClr>
            </a:gs>
          </a:gsLst>
          <a:lin ang="2700000" scaled="1"/>
          <a:tileRect/>
        </a:gradFill>
        <a:ln w="31750">
          <a:gradFill flip="none" rotWithShape="1"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2700000" scaled="1"/>
            <a:tileRect/>
          </a:gradFill>
        </a:ln>
        <a:effectLst>
          <a:outerShdw blurRad="50800" dist="38100" dir="2700000" algn="tl" rotWithShape="0">
            <a:schemeClr val="bg1">
              <a:lumMod val="50000"/>
              <a:alpha val="40000"/>
            </a:schemeClr>
          </a:outerShdw>
        </a:effectLst>
      </a:spPr>
      <a:bodyPr rtlCol="0" anchor="ctr"/>
      <a:lstStyle>
        <a:defPPr algn="ctr">
          <a:defRPr sz="3200" b="1" dirty="0">
            <a:solidFill>
              <a:srgbClr val="C00000"/>
            </a:solidFill>
            <a:latin typeface="隶书" panose="02010509060101010101" pitchFamily="49" charset="-122"/>
            <a:ea typeface="隶书" panose="02010509060101010101" pitchFamily="49" charset="-122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主题1" id="{D0120C35-834E-4632-BC7A-246F5F457504}" vid="{42459D9B-039C-4713-B6DA-14360CBAE175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主题1</Template>
  <TotalTime>11280</TotalTime>
  <Words>1941</Words>
  <Application>Microsoft Office PowerPoint</Application>
  <PresentationFormat>宽屏</PresentationFormat>
  <Paragraphs>531</Paragraphs>
  <Slides>30</Slides>
  <Notes>20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30</vt:i4>
      </vt:variant>
    </vt:vector>
  </HeadingPairs>
  <TitlesOfParts>
    <vt:vector size="41" baseType="lpstr">
      <vt:lpstr>仿宋</vt:lpstr>
      <vt:lpstr>黑体</vt:lpstr>
      <vt:lpstr>楷体</vt:lpstr>
      <vt:lpstr>隶书</vt:lpstr>
      <vt:lpstr>宋体</vt:lpstr>
      <vt:lpstr>微软雅黑</vt:lpstr>
      <vt:lpstr>Arial</vt:lpstr>
      <vt:lpstr>Calibri</vt:lpstr>
      <vt:lpstr>Times New Roman</vt:lpstr>
      <vt:lpstr>主题1</vt:lpstr>
      <vt:lpstr>Office 主题</vt:lpstr>
      <vt:lpstr>第九章 压强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周淑婷</dc:creator>
  <cp:lastModifiedBy>高洋</cp:lastModifiedBy>
  <cp:revision>1375</cp:revision>
  <cp:lastPrinted>2021-03-01T08:24:18Z</cp:lastPrinted>
  <dcterms:created xsi:type="dcterms:W3CDTF">2018-12-13T05:08:29Z</dcterms:created>
  <dcterms:modified xsi:type="dcterms:W3CDTF">2022-02-15T09:10:41Z</dcterms:modified>
</cp:coreProperties>
</file>